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43"/>
  </p:notesMasterIdLst>
  <p:handoutMasterIdLst>
    <p:handoutMasterId r:id="rId44"/>
  </p:handoutMasterIdLst>
  <p:sldIdLst>
    <p:sldId id="442" r:id="rId2"/>
    <p:sldId id="491" r:id="rId3"/>
    <p:sldId id="511" r:id="rId4"/>
    <p:sldId id="525" r:id="rId5"/>
    <p:sldId id="528" r:id="rId6"/>
    <p:sldId id="529" r:id="rId7"/>
    <p:sldId id="530" r:id="rId8"/>
    <p:sldId id="533" r:id="rId9"/>
    <p:sldId id="534" r:id="rId10"/>
    <p:sldId id="535" r:id="rId11"/>
    <p:sldId id="536" r:id="rId12"/>
    <p:sldId id="537" r:id="rId13"/>
    <p:sldId id="538" r:id="rId14"/>
    <p:sldId id="512" r:id="rId15"/>
    <p:sldId id="483" r:id="rId16"/>
    <p:sldId id="493" r:id="rId17"/>
    <p:sldId id="561" r:id="rId18"/>
    <p:sldId id="553" r:id="rId19"/>
    <p:sldId id="532" r:id="rId20"/>
    <p:sldId id="552" r:id="rId21"/>
    <p:sldId id="541" r:id="rId22"/>
    <p:sldId id="556" r:id="rId23"/>
    <p:sldId id="557" r:id="rId24"/>
    <p:sldId id="558" r:id="rId25"/>
    <p:sldId id="559" r:id="rId26"/>
    <p:sldId id="518" r:id="rId27"/>
    <p:sldId id="547" r:id="rId28"/>
    <p:sldId id="489" r:id="rId29"/>
    <p:sldId id="478" r:id="rId30"/>
    <p:sldId id="549" r:id="rId31"/>
    <p:sldId id="545" r:id="rId32"/>
    <p:sldId id="548" r:id="rId33"/>
    <p:sldId id="508" r:id="rId34"/>
    <p:sldId id="480" r:id="rId35"/>
    <p:sldId id="560" r:id="rId36"/>
    <p:sldId id="539" r:id="rId37"/>
    <p:sldId id="519" r:id="rId38"/>
    <p:sldId id="550" r:id="rId39"/>
    <p:sldId id="520" r:id="rId40"/>
    <p:sldId id="522" r:id="rId41"/>
    <p:sldId id="526" r:id="rId4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B5ADF9-8977-4443-9E6F-217213EC8F81}">
          <p14:sldIdLst>
            <p14:sldId id="442"/>
            <p14:sldId id="491"/>
            <p14:sldId id="511"/>
            <p14:sldId id="525"/>
            <p14:sldId id="528"/>
            <p14:sldId id="529"/>
            <p14:sldId id="530"/>
            <p14:sldId id="533"/>
            <p14:sldId id="534"/>
            <p14:sldId id="535"/>
            <p14:sldId id="536"/>
            <p14:sldId id="537"/>
            <p14:sldId id="538"/>
            <p14:sldId id="512"/>
            <p14:sldId id="483"/>
            <p14:sldId id="493"/>
            <p14:sldId id="561"/>
            <p14:sldId id="553"/>
            <p14:sldId id="532"/>
            <p14:sldId id="552"/>
            <p14:sldId id="541"/>
            <p14:sldId id="556"/>
            <p14:sldId id="557"/>
            <p14:sldId id="558"/>
            <p14:sldId id="559"/>
            <p14:sldId id="518"/>
            <p14:sldId id="547"/>
            <p14:sldId id="489"/>
            <p14:sldId id="478"/>
            <p14:sldId id="549"/>
            <p14:sldId id="545"/>
            <p14:sldId id="548"/>
            <p14:sldId id="508"/>
            <p14:sldId id="480"/>
            <p14:sldId id="560"/>
            <p14:sldId id="539"/>
            <p14:sldId id="519"/>
            <p14:sldId id="550"/>
            <p14:sldId id="520"/>
            <p14:sldId id="522"/>
            <p14:sldId id="5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000"/>
    <a:srgbClr val="FFFFFF"/>
    <a:srgbClr val="FFFFCC"/>
    <a:srgbClr val="339933"/>
    <a:srgbClr val="FFFF66"/>
    <a:srgbClr val="FFCC00"/>
    <a:srgbClr val="FF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51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68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3" tIns="46566" rIns="93133" bIns="46566" numCol="1" anchor="t" anchorCtr="0" compatLnSpc="1">
            <a:prstTxWarp prst="textNoShape">
              <a:avLst/>
            </a:prstTxWarp>
          </a:bodyPr>
          <a:lstStyle>
            <a:lvl1pPr defTabSz="930088">
              <a:defRPr sz="1200"/>
            </a:lvl1pPr>
          </a:lstStyle>
          <a:p>
            <a:endParaRPr lang="en-US" dirty="0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4" y="1"/>
            <a:ext cx="3036886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3" tIns="46566" rIns="93133" bIns="46566" numCol="1" anchor="t" anchorCtr="0" compatLnSpc="1">
            <a:prstTxWarp prst="textNoShape">
              <a:avLst/>
            </a:prstTxWarp>
          </a:bodyPr>
          <a:lstStyle>
            <a:lvl1pPr algn="r" defTabSz="930088">
              <a:defRPr sz="1200"/>
            </a:lvl1pPr>
          </a:lstStyle>
          <a:p>
            <a:endParaRPr lang="en-US" dirty="0"/>
          </a:p>
        </p:txBody>
      </p:sp>
      <p:sp>
        <p:nvSpPr>
          <p:cNvPr id="264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30368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3" tIns="46566" rIns="93133" bIns="46566" numCol="1" anchor="b" anchorCtr="0" compatLnSpc="1">
            <a:prstTxWarp prst="textNoShape">
              <a:avLst/>
            </a:prstTxWarp>
          </a:bodyPr>
          <a:lstStyle>
            <a:lvl1pPr defTabSz="930088">
              <a:defRPr sz="1200"/>
            </a:lvl1pPr>
          </a:lstStyle>
          <a:p>
            <a:endParaRPr lang="en-US" dirty="0"/>
          </a:p>
        </p:txBody>
      </p:sp>
      <p:sp>
        <p:nvSpPr>
          <p:cNvPr id="264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4" y="8831264"/>
            <a:ext cx="3036886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3" tIns="46566" rIns="93133" bIns="46566" numCol="1" anchor="b" anchorCtr="0" compatLnSpc="1">
            <a:prstTxWarp prst="textNoShape">
              <a:avLst/>
            </a:prstTxWarp>
          </a:bodyPr>
          <a:lstStyle>
            <a:lvl1pPr algn="r" defTabSz="930088">
              <a:defRPr sz="1200"/>
            </a:lvl1pPr>
          </a:lstStyle>
          <a:p>
            <a:fld id="{E9ED67B6-09AE-4335-80A9-8D89A8B41EC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2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68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3" tIns="46566" rIns="93133" bIns="46566" numCol="1" anchor="t" anchorCtr="0" compatLnSpc="1">
            <a:prstTxWarp prst="textNoShape">
              <a:avLst/>
            </a:prstTxWarp>
          </a:bodyPr>
          <a:lstStyle>
            <a:lvl1pPr defTabSz="930088">
              <a:defRPr sz="1200"/>
            </a:lvl1pPr>
          </a:lstStyle>
          <a:p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4" y="1"/>
            <a:ext cx="3036886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3" tIns="46566" rIns="93133" bIns="46566" numCol="1" anchor="t" anchorCtr="0" compatLnSpc="1">
            <a:prstTxWarp prst="textNoShape">
              <a:avLst/>
            </a:prstTxWarp>
          </a:bodyPr>
          <a:lstStyle>
            <a:lvl1pPr algn="r" defTabSz="930088">
              <a:defRPr sz="1200"/>
            </a:lvl1pPr>
          </a:lstStyle>
          <a:p>
            <a:endParaRPr lang="en-US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1" y="4416426"/>
            <a:ext cx="514350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3" tIns="46566" rIns="93133" bIns="465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30368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3" tIns="46566" rIns="93133" bIns="46566" numCol="1" anchor="b" anchorCtr="0" compatLnSpc="1">
            <a:prstTxWarp prst="textNoShape">
              <a:avLst/>
            </a:prstTxWarp>
          </a:bodyPr>
          <a:lstStyle>
            <a:lvl1pPr defTabSz="930088">
              <a:defRPr sz="1200"/>
            </a:lvl1pPr>
          </a:lstStyle>
          <a:p>
            <a:endParaRPr lang="en-US" dirty="0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4" y="8831264"/>
            <a:ext cx="3036886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33" tIns="46566" rIns="93133" bIns="46566" numCol="1" anchor="b" anchorCtr="0" compatLnSpc="1">
            <a:prstTxWarp prst="textNoShape">
              <a:avLst/>
            </a:prstTxWarp>
          </a:bodyPr>
          <a:lstStyle>
            <a:lvl1pPr algn="r" defTabSz="930088">
              <a:defRPr sz="1200"/>
            </a:lvl1pPr>
          </a:lstStyle>
          <a:p>
            <a:fld id="{82A7BC47-530E-4A3A-B4DB-F19F6523231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3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33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194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3150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616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467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5989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108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154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F0715-B5CF-39EE-30BE-B459011B11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25FAD5-21AB-6AF1-B447-108909E66E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B8B3ED-6781-A48E-0BC8-B04F199455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4EFE7-5CA1-2B42-4CB4-A929243C5E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9669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6069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499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0947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79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312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367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5055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944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3182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963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5239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211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528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9728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5094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175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393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9116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4003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6799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08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927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357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03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60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645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115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21300"/>
            <a:ext cx="9144000" cy="15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08668" y="957263"/>
            <a:ext cx="7315200" cy="1311275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10152" cy="6881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848" y="1"/>
            <a:ext cx="710152" cy="688156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703720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619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752600"/>
            <a:ext cx="3619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5753117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48134310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9146712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80338465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" t="5911" r="-151" b="-105"/>
          <a:stretch>
            <a:fillRect/>
          </a:stretch>
        </p:blipFill>
        <p:spPr bwMode="auto">
          <a:xfrm>
            <a:off x="0" y="5410200"/>
            <a:ext cx="91440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66429" y="633948"/>
            <a:ext cx="6324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6300" y="2186233"/>
            <a:ext cx="7391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10152" cy="6881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848" y="1"/>
            <a:ext cx="710152" cy="6881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6" r:id="rId3"/>
    <p:sldLayoutId id="2147483668" r:id="rId4"/>
    <p:sldLayoutId id="2147483669" r:id="rId5"/>
    <p:sldLayoutId id="2147483671" r:id="rId6"/>
  </p:sldLayoutIdLst>
  <p:transition>
    <p:strips dir="rd"/>
  </p:transition>
  <p:hf sldNum="0" hdr="0" dt="0"/>
  <p:txStyles>
    <p:titleStyle>
      <a:lvl1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6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2pPr>
      <a:lvl3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3pPr>
      <a:lvl4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4pPr>
      <a:lvl5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5pPr>
      <a:lvl6pPr marL="4572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6pPr>
      <a:lvl7pPr marL="9144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7pPr>
      <a:lvl8pPr marL="13716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8pPr>
      <a:lvl9pPr marL="18288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218598"/>
            <a:ext cx="7315200" cy="1815882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St. Demetrios 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General Assembly</a:t>
            </a:r>
            <a:br>
              <a:rPr lang="en-US" dirty="0">
                <a:effectLst/>
              </a:rPr>
            </a:br>
            <a:r>
              <a:rPr lang="en-US" sz="3200" i="1" dirty="0">
                <a:effectLst/>
              </a:rPr>
              <a:t>November 17, 2024  </a:t>
            </a:r>
          </a:p>
        </p:txBody>
      </p:sp>
    </p:spTree>
    <p:extLst>
      <p:ext uri="{BB962C8B-B14F-4D97-AF65-F5344CB8AC3E}">
        <p14:creationId xmlns:p14="http://schemas.microsoft.com/office/powerpoint/2010/main" val="3835314746"/>
      </p:ext>
    </p:extLst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435606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Parish Goal #1</a:t>
            </a:r>
          </a:p>
          <a:p>
            <a:pPr marL="0" indent="0" algn="ctr">
              <a:buNone/>
            </a:pPr>
            <a:r>
              <a:rPr lang="en-US" sz="2800" b="1" i="1" dirty="0">
                <a:effectLst/>
              </a:rPr>
              <a:t>Grow attendance through ministry participation and stewardship.</a:t>
            </a:r>
          </a:p>
          <a:p>
            <a:r>
              <a:rPr lang="en-US" sz="2400" dirty="0">
                <a:effectLst/>
              </a:rPr>
              <a:t>Increase to 250 steward families by January 1, 2024.  We currently have 205 steward families that have returned information forms.  </a:t>
            </a:r>
          </a:p>
          <a:p>
            <a:r>
              <a:rPr lang="en-US" sz="2400" dirty="0">
                <a:effectLst/>
              </a:rPr>
              <a:t>We need families to sign up on Tithe.ly so we can know the actual number of stewards.</a:t>
            </a:r>
          </a:p>
          <a:p>
            <a:r>
              <a:rPr lang="en-US" sz="2400" dirty="0">
                <a:effectLst/>
              </a:rPr>
              <a:t>Increase ministry participation by 10%.  We had a Ministry Sunday in September during Coffee Hour, but most parishioners did not go to the tables.  </a:t>
            </a: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0884694"/>
      </p:ext>
    </p:extLst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435606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Parish Goal #2</a:t>
            </a:r>
          </a:p>
          <a:p>
            <a:pPr marL="0" indent="0" algn="ctr">
              <a:buNone/>
            </a:pPr>
            <a:r>
              <a:rPr lang="en-US" sz="2800" b="1" i="1" dirty="0">
                <a:effectLst/>
              </a:rPr>
              <a:t>Have a better communications strategy.</a:t>
            </a:r>
          </a:p>
          <a:p>
            <a:pPr marL="0" indent="0" algn="ctr">
              <a:buNone/>
            </a:pPr>
            <a:endParaRPr lang="en-US" sz="2800" dirty="0">
              <a:effectLst/>
            </a:endParaRPr>
          </a:p>
          <a:p>
            <a:r>
              <a:rPr lang="en-US" sz="2800" dirty="0">
                <a:effectLst/>
              </a:rPr>
              <a:t>Not sending Monthly Arena newsletter because we are sending…</a:t>
            </a:r>
          </a:p>
          <a:p>
            <a:r>
              <a:rPr lang="en-US" sz="2800" dirty="0">
                <a:effectLst/>
              </a:rPr>
              <a:t>Weekly emails through Constant Contact program – we need your up-to-date email addresses to make sure you receive them. </a:t>
            </a:r>
          </a:p>
          <a:p>
            <a:r>
              <a:rPr lang="en-US" sz="2800" dirty="0">
                <a:effectLst/>
              </a:rPr>
              <a:t>Updating Facebook and Instagram posts.</a:t>
            </a:r>
          </a:p>
          <a:p>
            <a:pPr marL="0" indent="0">
              <a:buNone/>
            </a:pPr>
            <a:endParaRPr lang="en-US" sz="2800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02222341"/>
      </p:ext>
    </p:extLst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435606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Parish Goal #3</a:t>
            </a:r>
          </a:p>
          <a:p>
            <a:pPr marL="0" indent="0" algn="ctr">
              <a:buNone/>
            </a:pPr>
            <a:r>
              <a:rPr lang="en-US" sz="2800" b="1" i="1" dirty="0">
                <a:effectLst/>
              </a:rPr>
              <a:t>Increase charitable efforts by identifying new charities.</a:t>
            </a:r>
            <a:endParaRPr lang="en-US" sz="2800" dirty="0">
              <a:effectLst/>
            </a:endParaRPr>
          </a:p>
          <a:p>
            <a:pPr marL="0" indent="0" algn="ctr">
              <a:buNone/>
            </a:pPr>
            <a:endParaRPr lang="en-US" sz="1600" dirty="0">
              <a:effectLst/>
            </a:endParaRPr>
          </a:p>
          <a:p>
            <a:r>
              <a:rPr lang="en-US" sz="2800" dirty="0">
                <a:effectLst/>
              </a:rPr>
              <a:t>We follow and support Philoptochos as they lead our community in charitable efforts – EVERYONE is welcome to participate.</a:t>
            </a:r>
          </a:p>
          <a:p>
            <a:r>
              <a:rPr lang="en-US" sz="2800" dirty="0">
                <a:effectLst/>
              </a:rPr>
              <a:t>Veterans Closet</a:t>
            </a:r>
          </a:p>
          <a:p>
            <a:r>
              <a:rPr lang="en-US" sz="2800" dirty="0">
                <a:effectLst/>
              </a:rPr>
              <a:t>Operation Classroom</a:t>
            </a:r>
          </a:p>
          <a:p>
            <a:r>
              <a:rPr lang="en-US" sz="2800" dirty="0">
                <a:effectLst/>
              </a:rPr>
              <a:t>Christmas gifts through Catholic Charities</a:t>
            </a:r>
          </a:p>
          <a:p>
            <a:endParaRPr lang="en-US" sz="2800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5774620"/>
      </p:ext>
    </p:extLst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435606"/>
            <a:ext cx="7665534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Parish Goal #4</a:t>
            </a:r>
          </a:p>
          <a:p>
            <a:pPr marL="0" indent="0" algn="ctr">
              <a:buNone/>
            </a:pPr>
            <a:r>
              <a:rPr lang="en-US" sz="2800" b="1" i="1" dirty="0">
                <a:effectLst/>
              </a:rPr>
              <a:t>Reduce the mortgage to $2 million by February 2027.</a:t>
            </a:r>
            <a:endParaRPr lang="en-US" sz="2800" dirty="0">
              <a:effectLst/>
            </a:endParaRPr>
          </a:p>
          <a:p>
            <a:pPr marL="0" indent="0" algn="ctr">
              <a:buNone/>
            </a:pPr>
            <a:endParaRPr lang="en-US" sz="2800" dirty="0">
              <a:effectLst/>
            </a:endParaRPr>
          </a:p>
          <a:p>
            <a:pPr lvl="0"/>
            <a:r>
              <a:rPr lang="en-US" sz="2800" dirty="0">
                <a:effectLst/>
              </a:rPr>
              <a:t>Current Mortgage Balance is $2,479,265. </a:t>
            </a:r>
          </a:p>
          <a:p>
            <a:pPr lvl="0"/>
            <a:r>
              <a:rPr lang="en-US" sz="2800" dirty="0">
                <a:effectLst/>
              </a:rPr>
              <a:t>Monthly mortgage payment = $17,218.85</a:t>
            </a:r>
          </a:p>
          <a:p>
            <a:pPr lvl="0"/>
            <a:r>
              <a:rPr lang="en-US" sz="2800" dirty="0">
                <a:effectLst/>
              </a:rPr>
              <a:t>Paying ONLY the monthly amount until Jan 2027 reduces mortgage to approximately $2,310,577.</a:t>
            </a:r>
          </a:p>
          <a:p>
            <a:pPr lvl="0"/>
            <a:r>
              <a:rPr lang="en-US" sz="2800" dirty="0">
                <a:effectLst/>
              </a:rPr>
              <a:t>Need to raise an additional $310,577 in 2 years to meet $2 million goal.</a:t>
            </a:r>
          </a:p>
          <a:p>
            <a:endParaRPr lang="en-US" sz="2800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6492255"/>
      </p:ext>
    </p:extLst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1910822"/>
            <a:ext cx="7315200" cy="2431435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Treasurer’s Report</a:t>
            </a:r>
            <a:br>
              <a:rPr lang="en-US" u="sng" dirty="0">
                <a:effectLst/>
              </a:rPr>
            </a:br>
            <a:r>
              <a:rPr lang="en-US" u="sng" dirty="0">
                <a:effectLst/>
              </a:rPr>
              <a:t>Mortgage Status &amp; </a:t>
            </a:r>
            <a:br>
              <a:rPr lang="en-US" u="sng" dirty="0">
                <a:effectLst/>
              </a:rPr>
            </a:br>
            <a:r>
              <a:rPr lang="en-US" u="sng" dirty="0">
                <a:effectLst/>
              </a:rPr>
              <a:t>2025 Budget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4498157"/>
      </p:ext>
    </p:extLst>
  </p:cSld>
  <p:clrMapOvr>
    <a:masterClrMapping/>
  </p:clrMapOvr>
  <p:transition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094412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2024 Mortgage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Current loan - 5.0% interest amortized over 22 years at Wintrust Libertyville Bank. 5-year term starting February 2022.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Monthly payment - $17,218.85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$135,831 paid towards principal through monthly mortgage payments and extra monthly payments in 2024.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We made an additional $60,000 in principal payments in 2024.  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06812484"/>
      </p:ext>
    </p:extLst>
  </p:cSld>
  <p:clrMapOvr>
    <a:masterClrMapping/>
  </p:clrMapOvr>
  <p:transition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2025 Mortgage Summary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Balance by 12/31/24 - 	    $2,466,289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Approx. monthly </a:t>
            </a:r>
            <a:r>
              <a:rPr lang="en-US" u="sng" dirty="0">
                <a:effectLst/>
              </a:rPr>
              <a:t>principal</a:t>
            </a:r>
            <a:r>
              <a:rPr lang="en-US" dirty="0">
                <a:effectLst/>
              </a:rPr>
              <a:t> payment - 	  					   $6,488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If we pay minimum principal in 2025  -  6488 x 12 = $77,856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Balance by 12/31/25 = $2,388,433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2025 </a:t>
            </a:r>
            <a:r>
              <a:rPr lang="en-US" u="sng" dirty="0">
                <a:effectLst/>
              </a:rPr>
              <a:t>extra</a:t>
            </a:r>
            <a:r>
              <a:rPr lang="en-US" dirty="0">
                <a:effectLst/>
              </a:rPr>
              <a:t> principal budgeted - $54,795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With extra principal paid, the mortgage balance will be approx. $2,333,638.  </a:t>
            </a:r>
          </a:p>
        </p:txBody>
      </p:sp>
    </p:spTree>
    <p:extLst>
      <p:ext uri="{BB962C8B-B14F-4D97-AF65-F5344CB8AC3E}">
        <p14:creationId xmlns:p14="http://schemas.microsoft.com/office/powerpoint/2010/main" val="2806136135"/>
      </p:ext>
    </p:extLst>
  </p:cSld>
  <p:clrMapOvr>
    <a:masterClrMapping/>
  </p:clrMapOvr>
  <p:transition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2D5665-A1DC-DD65-E8D8-272C83C5D7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D4A43B3-2352-C431-DD7E-EEDC3954C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969A10E-D931-F0E9-777E-54A3CEE3E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2026 Mortgage Summary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Balance by 12/31/25 - 	    $2,333,638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Approx. monthly </a:t>
            </a:r>
            <a:r>
              <a:rPr lang="en-US" u="sng" dirty="0">
                <a:effectLst/>
              </a:rPr>
              <a:t>principal</a:t>
            </a:r>
            <a:r>
              <a:rPr lang="en-US" dirty="0">
                <a:effectLst/>
              </a:rPr>
              <a:t> payment - 	  					   $6,488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If we pay minimum principal in 2025  -  6488 x 12 = $77,856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Balance by 12/31/26 = $2,255.782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2026 </a:t>
            </a:r>
            <a:r>
              <a:rPr lang="en-US" u="sng" dirty="0">
                <a:effectLst/>
              </a:rPr>
              <a:t>extra</a:t>
            </a:r>
            <a:r>
              <a:rPr lang="en-US" dirty="0">
                <a:effectLst/>
              </a:rPr>
              <a:t> principal duplicated - $54,795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With extra principal paid, the mortgage balance will be approx. $2,200,987.  </a:t>
            </a:r>
          </a:p>
        </p:txBody>
      </p:sp>
    </p:spTree>
    <p:extLst>
      <p:ext uri="{BB962C8B-B14F-4D97-AF65-F5344CB8AC3E}">
        <p14:creationId xmlns:p14="http://schemas.microsoft.com/office/powerpoint/2010/main" val="195453677"/>
      </p:ext>
    </p:extLst>
  </p:cSld>
  <p:clrMapOvr>
    <a:masterClrMapping/>
  </p:clrMapOvr>
  <p:transition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310581"/>
            <a:ext cx="7391400" cy="492279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u="sng" dirty="0">
                <a:effectLst/>
              </a:rPr>
              <a:t>Principal Pay Down</a:t>
            </a:r>
            <a:endParaRPr lang="en-US" sz="2800" b="1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</a:rPr>
              <a:t>By 12/31/26 at $2,200,000 we might get a 6.75% rate (based on current rates) amortized over 15 years.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</a:rPr>
              <a:t>That would be approximately a $19,468 monthly payment.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</a:rPr>
              <a:t>If we are at $2,000,000, we have a better chance to shop the mortgage for a better interest rate.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</a:rPr>
              <a:t>That might give us a 6% rate amortized at 17 years, which would be approximately a  $15,662 monthly payment. ($46K less/yr.)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8152958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210513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Principal Pay Down 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We will schedule a Principal Pay Down Event (Agape Dinner) for May 17, 2025.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Based on previous dinners and other principal related donations we should be able to apply an additional $54,795 towards the principal.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All </a:t>
            </a:r>
            <a:r>
              <a:rPr lang="en-US" u="sng" dirty="0">
                <a:effectLst/>
              </a:rPr>
              <a:t>memorial</a:t>
            </a:r>
            <a:r>
              <a:rPr lang="en-US" dirty="0">
                <a:effectLst/>
              </a:rPr>
              <a:t> donations go towards the principal.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If we have any </a:t>
            </a:r>
            <a:r>
              <a:rPr lang="en-US" u="sng" dirty="0">
                <a:effectLst/>
              </a:rPr>
              <a:t>P&amp;L balance</a:t>
            </a:r>
            <a:r>
              <a:rPr lang="en-US" dirty="0">
                <a:effectLst/>
              </a:rPr>
              <a:t> at the end of the year, it will be applied towards the principal.  </a:t>
            </a:r>
          </a:p>
        </p:txBody>
      </p:sp>
    </p:spTree>
    <p:extLst>
      <p:ext uri="{BB962C8B-B14F-4D97-AF65-F5344CB8AC3E}">
        <p14:creationId xmlns:p14="http://schemas.microsoft.com/office/powerpoint/2010/main" val="3796388963"/>
      </p:ext>
    </p:extLst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121707"/>
            <a:ext cx="7391400" cy="458305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General Assembly Agenda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Opening Prayer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Election of Assembly Chairperson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Election of Assembly Secretary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Approval of previous GA minutes – 9/1/24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Priest’s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President’s Report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Vision, Mission, and 2024 Goals Status</a:t>
            </a:r>
            <a:endParaRPr lang="en-US" sz="20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Treasurer’s Report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Mortgage Status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Principal Pay Down Dinner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2025 Budget Presentation</a:t>
            </a:r>
            <a:endParaRPr lang="en-US" sz="2400" dirty="0">
              <a:effectLst/>
            </a:endParaRPr>
          </a:p>
          <a:p>
            <a:pPr marL="914400" lvl="2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30113832"/>
      </p:ext>
    </p:extLst>
  </p:cSld>
  <p:clrMapOvr>
    <a:masterClrMapping/>
  </p:clrMapOvr>
  <p:transition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  <a:br>
              <a:rPr lang="en-US" sz="2400" u="sng" dirty="0"/>
            </a:br>
            <a:r>
              <a:rPr lang="en-US" sz="2400" u="sng" dirty="0"/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940552"/>
            <a:ext cx="7391400" cy="5555782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Est. Final 2024 P&amp;L Summary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Contribution Income - 	$647,455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Generated Income - 		$478,740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effectLst/>
              </a:rPr>
              <a:t>Total Income -	        </a:t>
            </a:r>
            <a:r>
              <a:rPr lang="en-US" sz="2400" b="1" u="sng" dirty="0">
                <a:effectLst/>
              </a:rPr>
              <a:t>$1,126,195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Mortgage Expense - 		$266,497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Extra Principal Pay-Down	$  60,000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Personnel &amp; Admin - 		$199,615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Special Events Exp. - 	$132,678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Arch. &amp; Ministries - 		$  47,040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General Operations - 	$116,660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effectLst/>
              </a:rPr>
              <a:t>Total Expenses - 		</a:t>
            </a:r>
            <a:r>
              <a:rPr lang="en-US" sz="2400" b="1" u="sng" dirty="0">
                <a:effectLst/>
              </a:rPr>
              <a:t>$822,490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914400" lvl="2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24029244"/>
      </p:ext>
    </p:extLst>
  </p:cSld>
  <p:clrMapOvr>
    <a:masterClrMapping/>
  </p:clrMapOvr>
  <p:transition>
    <p:strips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FILTER" hidden="1">
            <a:extLst>
              <a:ext uri="{63B3BB69-23CF-44E3-9099-C40C66FF867C}">
                <a14:compatExt xmlns:a14="http://schemas.microsoft.com/office/drawing/2010/main" spid="_x0000_s1025"/>
              </a:ext>
              <a:ext uri="{FF2B5EF4-FFF2-40B4-BE49-F238E27FC236}">
                <a16:creationId xmlns:a16="http://schemas.microsoft.com/office/drawing/2014/main" id="{76CBAF4E-1DDA-BAD0-814E-E18F3B86C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273" y="2095359"/>
            <a:ext cx="1874772" cy="319229"/>
          </a:xfrm>
          <a:prstGeom prst="rect">
            <a:avLst/>
          </a:prstGeom>
        </p:spPr>
      </p:pic>
      <p:pic>
        <p:nvPicPr>
          <p:cNvPr id="7" name="HEADER" hidden="1">
            <a:extLst>
              <a:ext uri="{63B3BB69-23CF-44E3-9099-C40C66FF867C}">
                <a14:compatExt xmlns:a14="http://schemas.microsoft.com/office/drawing/2010/main" spid="_x0000_s1026"/>
              </a:ext>
              <a:ext uri="{FF2B5EF4-FFF2-40B4-BE49-F238E27FC236}">
                <a16:creationId xmlns:a16="http://schemas.microsoft.com/office/drawing/2014/main" id="{5D480A4F-1B12-D935-3712-5C4009440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273" y="2095359"/>
            <a:ext cx="1874772" cy="319229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335" y="565663"/>
            <a:ext cx="8500057" cy="614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27061"/>
      </p:ext>
    </p:extLst>
  </p:cSld>
  <p:clrMapOvr>
    <a:masterClrMapping/>
  </p:clrMapOvr>
  <p:transition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FILTER" hidden="1">
            <a:extLst>
              <a:ext uri="{63B3BB69-23CF-44E3-9099-C40C66FF867C}">
                <a14:compatExt xmlns:a14="http://schemas.microsoft.com/office/drawing/2010/main" spid="_x0000_s1025"/>
              </a:ext>
              <a:ext uri="{FF2B5EF4-FFF2-40B4-BE49-F238E27FC236}">
                <a16:creationId xmlns:a16="http://schemas.microsoft.com/office/drawing/2014/main" id="{76CBAF4E-1DDA-BAD0-814E-E18F3B86C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273" y="2095359"/>
            <a:ext cx="1874772" cy="319229"/>
          </a:xfrm>
          <a:prstGeom prst="rect">
            <a:avLst/>
          </a:prstGeom>
        </p:spPr>
      </p:pic>
      <p:pic>
        <p:nvPicPr>
          <p:cNvPr id="7" name="HEADER" hidden="1">
            <a:extLst>
              <a:ext uri="{63B3BB69-23CF-44E3-9099-C40C66FF867C}">
                <a14:compatExt xmlns:a14="http://schemas.microsoft.com/office/drawing/2010/main" spid="_x0000_s1026"/>
              </a:ext>
              <a:ext uri="{FF2B5EF4-FFF2-40B4-BE49-F238E27FC236}">
                <a16:creationId xmlns:a16="http://schemas.microsoft.com/office/drawing/2014/main" id="{5D480A4F-1B12-D935-3712-5C4009440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273" y="2095359"/>
            <a:ext cx="1874772" cy="31922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701" y="1212515"/>
            <a:ext cx="7843233" cy="500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962724"/>
      </p:ext>
    </p:extLst>
  </p:cSld>
  <p:clrMapOvr>
    <a:masterClrMapping/>
  </p:clrMapOvr>
  <p:transition>
    <p:strips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FILTER" hidden="1">
            <a:extLst>
              <a:ext uri="{63B3BB69-23CF-44E3-9099-C40C66FF867C}">
                <a14:compatExt xmlns:a14="http://schemas.microsoft.com/office/drawing/2010/main" spid="_x0000_s1025"/>
              </a:ext>
              <a:ext uri="{FF2B5EF4-FFF2-40B4-BE49-F238E27FC236}">
                <a16:creationId xmlns:a16="http://schemas.microsoft.com/office/drawing/2014/main" id="{76CBAF4E-1DDA-BAD0-814E-E18F3B86C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273" y="2095359"/>
            <a:ext cx="1874772" cy="319229"/>
          </a:xfrm>
          <a:prstGeom prst="rect">
            <a:avLst/>
          </a:prstGeom>
        </p:spPr>
      </p:pic>
      <p:pic>
        <p:nvPicPr>
          <p:cNvPr id="7" name="HEADER" hidden="1">
            <a:extLst>
              <a:ext uri="{63B3BB69-23CF-44E3-9099-C40C66FF867C}">
                <a14:compatExt xmlns:a14="http://schemas.microsoft.com/office/drawing/2010/main" spid="_x0000_s1026"/>
              </a:ext>
              <a:ext uri="{FF2B5EF4-FFF2-40B4-BE49-F238E27FC236}">
                <a16:creationId xmlns:a16="http://schemas.microsoft.com/office/drawing/2014/main" id="{5D480A4F-1B12-D935-3712-5C4009440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273" y="2095359"/>
            <a:ext cx="1874772" cy="3192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158" y="1834992"/>
            <a:ext cx="7289442" cy="398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767916"/>
      </p:ext>
    </p:extLst>
  </p:cSld>
  <p:clrMapOvr>
    <a:masterClrMapping/>
  </p:clrMapOvr>
  <p:transition>
    <p:strips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FILTER" hidden="1">
            <a:extLst>
              <a:ext uri="{63B3BB69-23CF-44E3-9099-C40C66FF867C}">
                <a14:compatExt xmlns:a14="http://schemas.microsoft.com/office/drawing/2010/main" spid="_x0000_s1025"/>
              </a:ext>
              <a:ext uri="{FF2B5EF4-FFF2-40B4-BE49-F238E27FC236}">
                <a16:creationId xmlns:a16="http://schemas.microsoft.com/office/drawing/2014/main" id="{76CBAF4E-1DDA-BAD0-814E-E18F3B86C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273" y="2095359"/>
            <a:ext cx="1874772" cy="319229"/>
          </a:xfrm>
          <a:prstGeom prst="rect">
            <a:avLst/>
          </a:prstGeom>
        </p:spPr>
      </p:pic>
      <p:pic>
        <p:nvPicPr>
          <p:cNvPr id="7" name="HEADER" hidden="1">
            <a:extLst>
              <a:ext uri="{63B3BB69-23CF-44E3-9099-C40C66FF867C}">
                <a14:compatExt xmlns:a14="http://schemas.microsoft.com/office/drawing/2010/main" spid="_x0000_s1026"/>
              </a:ext>
              <a:ext uri="{FF2B5EF4-FFF2-40B4-BE49-F238E27FC236}">
                <a16:creationId xmlns:a16="http://schemas.microsoft.com/office/drawing/2014/main" id="{5D480A4F-1B12-D935-3712-5C4009440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273" y="2095359"/>
            <a:ext cx="1874772" cy="31922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096" y="0"/>
            <a:ext cx="76886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254485"/>
      </p:ext>
    </p:extLst>
  </p:cSld>
  <p:clrMapOvr>
    <a:masterClrMapping/>
  </p:clrMapOvr>
  <p:transition>
    <p:strips dir="r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940552"/>
            <a:ext cx="7391400" cy="5555782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2025 Proposed Budget Summary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Contribution Income - 	$434,256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Generated Income - 		$446,328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effectLst/>
              </a:rPr>
              <a:t>Total Income -	           </a:t>
            </a:r>
            <a:r>
              <a:rPr lang="en-US" sz="2400" b="1" u="sng" dirty="0">
                <a:effectLst/>
              </a:rPr>
              <a:t>$880,584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Mortgage Expense - 		$206,628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Extra Principal Pay-Down	$  55,730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Personnel &amp; Admin - 		$233,047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Special Events Exp. - 	$131,941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Arch. &amp; Ministries - 		$108,175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General Operations - 	$131,100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>
                <a:effectLst/>
              </a:rPr>
              <a:t>Total Expenses - 		</a:t>
            </a:r>
            <a:r>
              <a:rPr lang="en-US" sz="2400" b="1" u="sng" dirty="0">
                <a:effectLst/>
              </a:rPr>
              <a:t>$866,621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914400" lvl="2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61200164"/>
      </p:ext>
    </p:extLst>
  </p:cSld>
  <p:clrMapOvr>
    <a:masterClrMapping/>
  </p:clrMapOvr>
  <p:transition>
    <p:strips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Stewardship Report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3701980"/>
      </p:ext>
    </p:extLst>
  </p:cSld>
  <p:clrMapOvr>
    <a:masterClrMapping/>
  </p:clrMapOvr>
  <p:transition>
    <p:strips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272025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Stewardship History</a:t>
            </a:r>
            <a:endParaRPr lang="en-US" sz="2800" u="sng" dirty="0">
              <a:effectLst/>
            </a:endParaRPr>
          </a:p>
          <a:p>
            <a:pPr marL="0" lvl="0" indent="0" algn="ctr">
              <a:buNone/>
            </a:pPr>
            <a:endParaRPr lang="en-US" sz="2800" u="sng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2020 Final -		$397,148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2021 Final - 		$324,942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2022 Final - 		$329,221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2023 Final - 		$320,637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Est. 2024 - 		$311,047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2025 Budget - 	$330,256</a:t>
            </a:r>
          </a:p>
          <a:p>
            <a:pPr marL="457200" lvl="1" indent="0">
              <a:buNone/>
            </a:pPr>
            <a:r>
              <a:rPr lang="en-US" dirty="0">
                <a:effectLst/>
              </a:rPr>
              <a:t>	6.2% increase over 2024</a:t>
            </a:r>
          </a:p>
          <a:p>
            <a:pPr marL="457200" lvl="1" indent="0">
              <a:buNone/>
            </a:pPr>
            <a:r>
              <a:rPr lang="en-US" dirty="0">
                <a:effectLst/>
              </a:rPr>
              <a:t>	Almost the same as 2022 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0067853"/>
      </p:ext>
    </p:extLst>
  </p:cSld>
  <p:clrMapOvr>
    <a:masterClrMapping/>
  </p:clrMapOvr>
  <p:transition>
    <p:strips dir="r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242614"/>
            <a:ext cx="7391400" cy="508091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Stewardship</a:t>
            </a:r>
          </a:p>
          <a:p>
            <a:pPr marL="0" lvl="0" indent="0" algn="ctr">
              <a:buNone/>
            </a:pPr>
            <a:endParaRPr lang="en-US" sz="2000" b="1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2023 Families -  	216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Families - 	205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We need everyone to register in the Tithe.ly website, so we know how many stewards we really have.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Est. 2024 Final - 	$311,047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Avg. per family - 	$    1,517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Please consider monthly stewardship payments instead of one-time payment.</a:t>
            </a:r>
          </a:p>
        </p:txBody>
      </p:sp>
    </p:spTree>
    <p:extLst>
      <p:ext uri="{BB962C8B-B14F-4D97-AF65-F5344CB8AC3E}">
        <p14:creationId xmlns:p14="http://schemas.microsoft.com/office/powerpoint/2010/main" val="1060896466"/>
      </p:ext>
    </p:extLst>
  </p:cSld>
  <p:clrMapOvr>
    <a:masterClrMapping/>
  </p:clrMapOvr>
  <p:transition>
    <p:strips dir="r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Hospitality Committee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13071747"/>
      </p:ext>
    </p:extLst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638845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General Assembly Agenda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Committee Reports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Stewardship Committee Report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Hospitality Committee Report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Festival Committee Report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Operations Committee Report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Hall Rental Report</a:t>
            </a:r>
            <a:endParaRPr lang="en-US" sz="20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Old Business – Dome/Roof Repair Status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New Business</a:t>
            </a:r>
            <a:endParaRPr lang="en-US" sz="2000" dirty="0">
              <a:effectLst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Open Nominations for Parish Council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Nominations for Election Committee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Nominations for Audit Committee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Nominations for Metropolis Special Clergy Laity</a:t>
            </a:r>
            <a:endParaRPr lang="en-US" sz="2000" dirty="0">
              <a:effectLst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Nave (Church interior) repairs</a:t>
            </a:r>
            <a:endParaRPr lang="en-US" sz="20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Adjournment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Closing Prayer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914400" lvl="2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249607"/>
      </p:ext>
    </p:extLst>
  </p:cSld>
  <p:clrMapOvr>
    <a:masterClrMapping/>
  </p:clrMapOvr>
  <p:transition>
    <p:strips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endParaRPr lang="en-US" sz="2800" b="1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December 2024 – Calendar package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January 2025 – Welcome package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Ushers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Coffee Hour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Western Regional Basketball Tournament – Jan 31 – Feb 2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99758720"/>
      </p:ext>
    </p:extLst>
  </p:cSld>
  <p:clrMapOvr>
    <a:masterClrMapping/>
  </p:clrMapOvr>
  <p:transition>
    <p:strips dir="r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Festival Committee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9545318"/>
      </p:ext>
    </p:extLst>
  </p:cSld>
  <p:clrMapOvr>
    <a:masterClrMapping/>
  </p:clrMapOvr>
  <p:transition>
    <p:strips dir="r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u="sng" dirty="0">
                <a:effectLst/>
              </a:rPr>
              <a:t>Festival Revenue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2023 Final - 		$245,867*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Budget - 	$315,000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Final - 		$258,856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Net - 		$142,929 est.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2025 Budget - 	$243,893*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Greek Fest		$208,893 income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Fall Fest		$  35,000 income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Total Net		$129,381</a:t>
            </a:r>
          </a:p>
          <a:p>
            <a:pPr marL="457200" lvl="1" indent="0">
              <a:buNone/>
            </a:pPr>
            <a:r>
              <a:rPr lang="en-US" dirty="0">
                <a:effectLst/>
              </a:rPr>
              <a:t>*No Spring Fest in 2023 or 2025.</a:t>
            </a:r>
          </a:p>
        </p:txBody>
      </p:sp>
    </p:spTree>
    <p:extLst>
      <p:ext uri="{BB962C8B-B14F-4D97-AF65-F5344CB8AC3E}">
        <p14:creationId xmlns:p14="http://schemas.microsoft.com/office/powerpoint/2010/main" val="1637960394"/>
      </p:ext>
    </p:extLst>
  </p:cSld>
  <p:clrMapOvr>
    <a:masterClrMapping/>
  </p:clrMapOvr>
  <p:transition>
    <p:strips dir="r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Spring Fest Report</a:t>
            </a:r>
          </a:p>
          <a:p>
            <a:pPr marL="0" lvl="0" indent="0">
              <a:buNone/>
            </a:pPr>
            <a:r>
              <a:rPr lang="en-US" sz="2800" dirty="0">
                <a:effectLst/>
              </a:rPr>
              <a:t>Final numbers include Revenue and Donations.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Final - 		$29,409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Expense - 	$  7,201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Net - 		$22,208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No Spring Fest in 2025 because Lent begins on March 3.  </a:t>
            </a:r>
          </a:p>
          <a:p>
            <a:pPr marL="3200400" lvl="7" indent="0">
              <a:buNone/>
            </a:pPr>
            <a:r>
              <a:rPr lang="en-US" dirty="0"/>
              <a:t>	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90637177"/>
      </p:ext>
    </p:extLst>
  </p:cSld>
  <p:clrMapOvr>
    <a:masterClrMapping/>
  </p:clrMapOvr>
  <p:transition>
    <p:strips dir="r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207629"/>
            <a:ext cx="7665534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Greek Fest Report</a:t>
            </a:r>
          </a:p>
          <a:p>
            <a:pPr marL="0" lvl="0" indent="0">
              <a:buNone/>
            </a:pPr>
            <a:r>
              <a:rPr lang="en-US" sz="2800" dirty="0">
                <a:effectLst/>
              </a:rPr>
              <a:t>Final numbers include Revenue and Donations.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2024 Income - 	$170,374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2024 Donations -  	</a:t>
            </a:r>
            <a:r>
              <a:rPr lang="en-US" sz="2400" u="sng" dirty="0">
                <a:effectLst/>
              </a:rPr>
              <a:t>$  27,176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Total Gross - 		$197,550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2024 Expenses - 	</a:t>
            </a:r>
            <a:r>
              <a:rPr lang="en-US" sz="2400" u="sng" dirty="0">
                <a:effectLst/>
              </a:rPr>
              <a:t>$100,726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2024 Net - 		$  96,824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2025 Budget - 	$208,893 income &amp; donate</a:t>
            </a:r>
          </a:p>
          <a:p>
            <a:pPr marL="3657600" lvl="8" indent="0">
              <a:buNone/>
            </a:pPr>
            <a:r>
              <a:rPr lang="en-US" sz="2400" u="sng" dirty="0"/>
              <a:t>$105,762 </a:t>
            </a:r>
            <a:r>
              <a:rPr lang="en-US" sz="2400" dirty="0"/>
              <a:t>expense</a:t>
            </a:r>
          </a:p>
          <a:p>
            <a:pPr marL="3657600" lvl="8" indent="0">
              <a:buNone/>
            </a:pPr>
            <a:r>
              <a:rPr lang="en-US" sz="2400" dirty="0">
                <a:effectLst/>
              </a:rPr>
              <a:t>$103,131 Net</a:t>
            </a:r>
          </a:p>
        </p:txBody>
      </p:sp>
    </p:spTree>
    <p:extLst>
      <p:ext uri="{BB962C8B-B14F-4D97-AF65-F5344CB8AC3E}">
        <p14:creationId xmlns:p14="http://schemas.microsoft.com/office/powerpoint/2010/main" val="2692877436"/>
      </p:ext>
    </p:extLst>
  </p:cSld>
  <p:clrMapOvr>
    <a:masterClrMapping/>
  </p:clrMapOvr>
  <p:transition>
    <p:strips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Fall Fest Report</a:t>
            </a:r>
          </a:p>
          <a:p>
            <a:pPr marL="0" lvl="0" indent="0">
              <a:buNone/>
            </a:pPr>
            <a:r>
              <a:rPr lang="en-US" sz="2800" dirty="0">
                <a:effectLst/>
              </a:rPr>
              <a:t>Final numbers include Revenue and Donations.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Final - 		$31,897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Expense - 	$  8,000 est.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Net - 		$23,897 est.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2025 Budget - 	$35,000 income</a:t>
            </a:r>
          </a:p>
          <a:p>
            <a:pPr marL="3200400" lvl="7" indent="0">
              <a:buNone/>
            </a:pPr>
            <a:r>
              <a:rPr lang="en-US" dirty="0"/>
              <a:t>	</a:t>
            </a:r>
            <a:r>
              <a:rPr lang="en-US" sz="2800" u="sng" dirty="0"/>
              <a:t>$  8,750 </a:t>
            </a:r>
            <a:r>
              <a:rPr lang="en-US" sz="2800" dirty="0"/>
              <a:t>expense</a:t>
            </a:r>
          </a:p>
          <a:p>
            <a:pPr marL="3200400" lvl="7" indent="0">
              <a:buNone/>
            </a:pPr>
            <a:r>
              <a:rPr lang="en-US" sz="2800" dirty="0">
                <a:effectLst/>
              </a:rPr>
              <a:t>	$26,250 Net</a:t>
            </a:r>
          </a:p>
        </p:txBody>
      </p:sp>
    </p:spTree>
    <p:extLst>
      <p:ext uri="{BB962C8B-B14F-4D97-AF65-F5344CB8AC3E}">
        <p14:creationId xmlns:p14="http://schemas.microsoft.com/office/powerpoint/2010/main" val="167961013"/>
      </p:ext>
    </p:extLst>
  </p:cSld>
  <p:clrMapOvr>
    <a:masterClrMapping/>
  </p:clrMapOvr>
  <p:transition>
    <p:strips dir="r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Save the 2025 Dates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Greek Fest - 	 July 11, 12, 13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Fall Fest - 		 Nov. 7 - 8</a:t>
            </a:r>
          </a:p>
        </p:txBody>
      </p:sp>
    </p:spTree>
    <p:extLst>
      <p:ext uri="{BB962C8B-B14F-4D97-AF65-F5344CB8AC3E}">
        <p14:creationId xmlns:p14="http://schemas.microsoft.com/office/powerpoint/2010/main" val="2106917678"/>
      </p:ext>
    </p:extLst>
  </p:cSld>
  <p:clrMapOvr>
    <a:masterClrMapping/>
  </p:clrMapOvr>
  <p:transition>
    <p:strips dir="r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Operations Committee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5931942"/>
      </p:ext>
    </p:extLst>
  </p:cSld>
  <p:clrMapOvr>
    <a:masterClrMapping/>
  </p:clrMapOvr>
  <p:transition>
    <p:strips dir="r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endParaRPr lang="en-US" sz="2800" b="1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Dome repair project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Landscaping and grounds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Snow plowing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Technology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Maintenance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03869316"/>
      </p:ext>
    </p:extLst>
  </p:cSld>
  <p:clrMapOvr>
    <a:masterClrMapping/>
  </p:clrMapOvr>
  <p:transition>
    <p:strips dir="r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Other Old Business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13076709"/>
      </p:ext>
    </p:extLst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626675"/>
            <a:ext cx="7391400" cy="4760477"/>
          </a:xfrm>
        </p:spPr>
        <p:txBody>
          <a:bodyPr/>
          <a:lstStyle/>
          <a:p>
            <a:pPr lvl="1"/>
            <a:r>
              <a:rPr lang="en-US" sz="3200" b="1" dirty="0">
                <a:effectLst/>
              </a:rPr>
              <a:t>Opening Prayer</a:t>
            </a:r>
          </a:p>
          <a:p>
            <a:pPr lvl="1"/>
            <a:r>
              <a:rPr lang="en-US" sz="3200" b="1" dirty="0">
                <a:effectLst/>
              </a:rPr>
              <a:t>Election of Assembly Chairperson</a:t>
            </a:r>
          </a:p>
          <a:p>
            <a:pPr lvl="1"/>
            <a:r>
              <a:rPr lang="en-US" sz="3200" b="1" dirty="0">
                <a:effectLst/>
              </a:rPr>
              <a:t>Election of Assembly Secretary</a:t>
            </a:r>
          </a:p>
          <a:p>
            <a:pPr lvl="1"/>
            <a:r>
              <a:rPr lang="en-US" sz="3200" b="1" dirty="0">
                <a:effectLst/>
              </a:rPr>
              <a:t>Approval of previous General Assembly minutes – 9/1/24</a:t>
            </a:r>
            <a:endParaRPr lang="en-US" sz="2400" dirty="0">
              <a:effectLst/>
            </a:endParaRPr>
          </a:p>
          <a:p>
            <a:pPr marL="914400" lvl="2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436268"/>
      </p:ext>
    </p:extLst>
  </p:cSld>
  <p:clrMapOvr>
    <a:masterClrMapping/>
  </p:clrMapOvr>
  <p:transition>
    <p:strips dir="r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121707"/>
            <a:ext cx="7391400" cy="4760477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b="1" dirty="0">
                <a:effectLst/>
              </a:rPr>
              <a:t>New Business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Open Nominations for Parish Council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Nominations for Election Committee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Nominations for Audit Committee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/>
              <a:t>Nominations for delegates to the Metropolis Special Clergy Laity Zoom (2/6/25 at 6 pm)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>
                <a:effectLst/>
              </a:rPr>
              <a:t>Nave (Church interior) repairs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3200" dirty="0">
              <a:effectLst/>
            </a:endParaRPr>
          </a:p>
          <a:p>
            <a:pPr marL="914400" lvl="2" indent="0">
              <a:buNone/>
            </a:pPr>
            <a:endParaRPr lang="en-US" sz="3200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58726577"/>
      </p:ext>
    </p:extLst>
  </p:cSld>
  <p:clrMapOvr>
    <a:masterClrMapping/>
  </p:clrMapOvr>
  <p:transition>
    <p:strips dir="r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804095"/>
            <a:ext cx="7665534" cy="4760477"/>
          </a:xfrm>
        </p:spPr>
        <p:txBody>
          <a:bodyPr/>
          <a:lstStyle/>
          <a:p>
            <a:pPr lvl="1"/>
            <a:r>
              <a:rPr lang="en-US" sz="4000" b="1" dirty="0">
                <a:effectLst/>
              </a:rPr>
              <a:t>Questions or Comments?</a:t>
            </a:r>
          </a:p>
          <a:p>
            <a:pPr lvl="1"/>
            <a:endParaRPr lang="en-US" sz="4000" b="1" dirty="0">
              <a:effectLst/>
            </a:endParaRPr>
          </a:p>
          <a:p>
            <a:pPr lvl="1"/>
            <a:r>
              <a:rPr lang="en-US" sz="4000" b="1" dirty="0">
                <a:effectLst/>
              </a:rPr>
              <a:t>Adjournment</a:t>
            </a:r>
          </a:p>
          <a:p>
            <a:pPr lvl="1"/>
            <a:endParaRPr lang="en-US" sz="4000" b="1" dirty="0">
              <a:effectLst/>
            </a:endParaRPr>
          </a:p>
          <a:p>
            <a:pPr lvl="1"/>
            <a:r>
              <a:rPr lang="en-US" sz="4000" b="1" dirty="0">
                <a:effectLst/>
              </a:rPr>
              <a:t>Closing Prayer</a:t>
            </a:r>
          </a:p>
          <a:p>
            <a:pPr lvl="1"/>
            <a:endParaRPr lang="en-US" sz="4000" b="1" dirty="0">
              <a:effectLst/>
            </a:endParaRPr>
          </a:p>
          <a:p>
            <a:pPr marL="914400" lvl="2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2487501"/>
      </p:ext>
    </p:extLst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Priest’s Report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5006262"/>
      </p:ext>
    </p:extLst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667617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2024 Sacraments</a:t>
            </a:r>
          </a:p>
          <a:p>
            <a:pPr marL="0" lvl="0" indent="0" algn="ctr">
              <a:buNone/>
            </a:pPr>
            <a:endParaRPr lang="en-US" sz="2800" b="1" dirty="0">
              <a:effectLst/>
            </a:endParaRPr>
          </a:p>
          <a:p>
            <a:pPr marL="457200" lvl="1" indent="0">
              <a:buNone/>
            </a:pPr>
            <a:r>
              <a:rPr lang="en-US" dirty="0">
                <a:effectLst/>
              </a:rPr>
              <a:t>Baptisms: 		8 + 2 scheduled</a:t>
            </a:r>
          </a:p>
          <a:p>
            <a:pPr marL="457200" lvl="1" indent="0">
              <a:buNone/>
            </a:pPr>
            <a:r>
              <a:rPr lang="en-US" dirty="0">
                <a:effectLst/>
              </a:rPr>
              <a:t>Chrismations:   	5 + 2 scheduled</a:t>
            </a:r>
          </a:p>
          <a:p>
            <a:pPr marL="457200" lvl="1" indent="0">
              <a:buNone/>
            </a:pPr>
            <a:r>
              <a:rPr lang="en-US" dirty="0">
                <a:effectLst/>
              </a:rPr>
              <a:t>Weddings:	  	6	</a:t>
            </a:r>
          </a:p>
          <a:p>
            <a:pPr marL="457200" lvl="1" indent="0">
              <a:buNone/>
            </a:pPr>
            <a:r>
              <a:rPr lang="en-US" dirty="0">
                <a:effectLst/>
              </a:rPr>
              <a:t>Funerals:		9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4090676"/>
      </p:ext>
    </p:extLst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President’s Report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18375653"/>
      </p:ext>
    </p:extLst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462901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Vision Statement </a:t>
            </a:r>
          </a:p>
          <a:p>
            <a:pPr marL="457200" lvl="1" indent="0">
              <a:buNone/>
            </a:pPr>
            <a:endParaRPr lang="en-US" i="1" dirty="0">
              <a:effectLst/>
            </a:endParaRPr>
          </a:p>
          <a:p>
            <a:pPr marL="457200" lvl="1" indent="0">
              <a:buNone/>
            </a:pPr>
            <a:r>
              <a:rPr lang="en-US" sz="3200" i="1" dirty="0">
                <a:effectLst/>
              </a:rPr>
              <a:t>To be a flourishing Orthodox </a:t>
            </a:r>
          </a:p>
          <a:p>
            <a:pPr marL="457200" lvl="1" indent="0">
              <a:buNone/>
            </a:pPr>
            <a:r>
              <a:rPr lang="en-US" sz="3200" i="1" dirty="0">
                <a:effectLst/>
              </a:rPr>
              <a:t>Christian Church, welcoming all with</a:t>
            </a:r>
          </a:p>
          <a:p>
            <a:pPr marL="457200" lvl="1" indent="0">
              <a:buNone/>
            </a:pPr>
            <a:r>
              <a:rPr lang="en-US" sz="3200" i="1" dirty="0">
                <a:effectLst/>
              </a:rPr>
              <a:t>faith, love, and charity.</a:t>
            </a:r>
            <a:endParaRPr lang="en-US" sz="3200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1680081"/>
      </p:ext>
    </p:extLst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23492" y="1462901"/>
            <a:ext cx="7044207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Mission Statement </a:t>
            </a:r>
          </a:p>
          <a:p>
            <a:pPr marL="457200" lvl="1" indent="0">
              <a:buNone/>
            </a:pPr>
            <a:endParaRPr lang="en-US" i="1" dirty="0">
              <a:effectLst/>
            </a:endParaRPr>
          </a:p>
          <a:p>
            <a:pPr marL="0" indent="0">
              <a:buNone/>
            </a:pPr>
            <a:r>
              <a:rPr lang="en-US" i="1" dirty="0">
                <a:effectLst/>
              </a:rPr>
              <a:t>We change the lives of all, </a:t>
            </a:r>
          </a:p>
          <a:p>
            <a:pPr marL="0" indent="0">
              <a:buNone/>
            </a:pPr>
            <a:r>
              <a:rPr lang="en-US" i="1" dirty="0">
                <a:effectLst/>
              </a:rPr>
              <a:t>by nourishing the faith, </a:t>
            </a:r>
          </a:p>
          <a:p>
            <a:pPr marL="0" indent="0">
              <a:buNone/>
            </a:pPr>
            <a:r>
              <a:rPr lang="en-US" i="1" dirty="0">
                <a:effectLst/>
              </a:rPr>
              <a:t>inspiring charitable acts, </a:t>
            </a:r>
          </a:p>
          <a:p>
            <a:pPr marL="0" indent="0">
              <a:buNone/>
            </a:pPr>
            <a:r>
              <a:rPr lang="en-US" i="1" dirty="0">
                <a:effectLst/>
              </a:rPr>
              <a:t>communicating with grace, and </a:t>
            </a:r>
          </a:p>
          <a:p>
            <a:pPr marL="0" indent="0">
              <a:buNone/>
            </a:pPr>
            <a:r>
              <a:rPr lang="en-US" i="1" dirty="0">
                <a:effectLst/>
              </a:rPr>
              <a:t>embracing our community.  </a:t>
            </a: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2216931"/>
      </p:ext>
    </p:extLst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Archdiocese Design Template">
  <a:themeElements>
    <a:clrScheme name="GOA_template_04 15">
      <a:dk1>
        <a:srgbClr val="5D0100"/>
      </a:dk1>
      <a:lt1>
        <a:srgbClr val="800000"/>
      </a:lt1>
      <a:dk2>
        <a:srgbClr val="DFD293"/>
      </a:dk2>
      <a:lt2>
        <a:srgbClr val="5D0100"/>
      </a:lt2>
      <a:accent1>
        <a:srgbClr val="FFF4A0"/>
      </a:accent1>
      <a:accent2>
        <a:srgbClr val="B60E1E"/>
      </a:accent2>
      <a:accent3>
        <a:srgbClr val="C0AAAA"/>
      </a:accent3>
      <a:accent4>
        <a:srgbClr val="4E0100"/>
      </a:accent4>
      <a:accent5>
        <a:srgbClr val="FFF8CD"/>
      </a:accent5>
      <a:accent6>
        <a:srgbClr val="A50C1A"/>
      </a:accent6>
      <a:hlink>
        <a:srgbClr val="B9000A"/>
      </a:hlink>
      <a:folHlink>
        <a:srgbClr val="FFB400"/>
      </a:folHlink>
    </a:clrScheme>
    <a:fontScheme name="GOA_template_04">
      <a:majorFont>
        <a:latin typeface="RequiemDisplay-HTF-SmallCaps"/>
        <a:ea typeface=""/>
        <a:cs typeface=""/>
      </a:majorFont>
      <a:minorFont>
        <a:latin typeface="Helvetica Neu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GOA_template_0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13">
        <a:dk1>
          <a:srgbClr val="5D0100"/>
        </a:dk1>
        <a:lt1>
          <a:srgbClr val="800000"/>
        </a:lt1>
        <a:dk2>
          <a:srgbClr val="DFD293"/>
        </a:dk2>
        <a:lt2>
          <a:srgbClr val="5D0100"/>
        </a:lt2>
        <a:accent1>
          <a:srgbClr val="FFF4A0"/>
        </a:accent1>
        <a:accent2>
          <a:srgbClr val="B60E1E"/>
        </a:accent2>
        <a:accent3>
          <a:srgbClr val="C0AAAA"/>
        </a:accent3>
        <a:accent4>
          <a:srgbClr val="4E0100"/>
        </a:accent4>
        <a:accent5>
          <a:srgbClr val="FFF8CD"/>
        </a:accent5>
        <a:accent6>
          <a:srgbClr val="A50C1A"/>
        </a:accent6>
        <a:hlink>
          <a:srgbClr val="FFFF99"/>
        </a:hlink>
        <a:folHlink>
          <a:srgbClr val="FFB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14">
        <a:dk1>
          <a:srgbClr val="5D0100"/>
        </a:dk1>
        <a:lt1>
          <a:srgbClr val="800000"/>
        </a:lt1>
        <a:dk2>
          <a:srgbClr val="DFD293"/>
        </a:dk2>
        <a:lt2>
          <a:srgbClr val="5D0100"/>
        </a:lt2>
        <a:accent1>
          <a:srgbClr val="FFF4A0"/>
        </a:accent1>
        <a:accent2>
          <a:srgbClr val="B60E1E"/>
        </a:accent2>
        <a:accent3>
          <a:srgbClr val="C0AAAA"/>
        </a:accent3>
        <a:accent4>
          <a:srgbClr val="4E0100"/>
        </a:accent4>
        <a:accent5>
          <a:srgbClr val="FFF8CD"/>
        </a:accent5>
        <a:accent6>
          <a:srgbClr val="A50C1A"/>
        </a:accent6>
        <a:hlink>
          <a:srgbClr val="0600B9"/>
        </a:hlink>
        <a:folHlink>
          <a:srgbClr val="FFB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15">
        <a:dk1>
          <a:srgbClr val="5D0100"/>
        </a:dk1>
        <a:lt1>
          <a:srgbClr val="800000"/>
        </a:lt1>
        <a:dk2>
          <a:srgbClr val="DFD293"/>
        </a:dk2>
        <a:lt2>
          <a:srgbClr val="5D0100"/>
        </a:lt2>
        <a:accent1>
          <a:srgbClr val="FFF4A0"/>
        </a:accent1>
        <a:accent2>
          <a:srgbClr val="B60E1E"/>
        </a:accent2>
        <a:accent3>
          <a:srgbClr val="C0AAAA"/>
        </a:accent3>
        <a:accent4>
          <a:srgbClr val="4E0100"/>
        </a:accent4>
        <a:accent5>
          <a:srgbClr val="FFF8CD"/>
        </a:accent5>
        <a:accent6>
          <a:srgbClr val="A50C1A"/>
        </a:accent6>
        <a:hlink>
          <a:srgbClr val="B9000A"/>
        </a:hlink>
        <a:folHlink>
          <a:srgbClr val="FFB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26991</TotalTime>
  <Words>1530</Words>
  <Application>Microsoft Office PowerPoint</Application>
  <PresentationFormat>On-screen Show (4:3)</PresentationFormat>
  <Paragraphs>293</Paragraphs>
  <Slides>41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Helvetica Neue</vt:lpstr>
      <vt:lpstr>RequiemDisplay-HTF-SmallCaps</vt:lpstr>
      <vt:lpstr>Times</vt:lpstr>
      <vt:lpstr>Archdiocese Design Template</vt:lpstr>
      <vt:lpstr>St. Demetrios  General Assembly November 17, 2024  </vt:lpstr>
      <vt:lpstr>St. Demetrios 2024 </vt:lpstr>
      <vt:lpstr>St. Demetrios 2024 </vt:lpstr>
      <vt:lpstr>St. Demetrios 2024 </vt:lpstr>
      <vt:lpstr>Priest’s Report </vt:lpstr>
      <vt:lpstr>St. Demetrios 2024 </vt:lpstr>
      <vt:lpstr>President’s Report </vt:lpstr>
      <vt:lpstr>St. Demetrios 2024 </vt:lpstr>
      <vt:lpstr>St. Demetrios 2024 </vt:lpstr>
      <vt:lpstr>St. Demetrios 2024 </vt:lpstr>
      <vt:lpstr>St. Demetrios 2024 </vt:lpstr>
      <vt:lpstr>St. Demetrios 2024 </vt:lpstr>
      <vt:lpstr>St. Demetrios 2024 </vt:lpstr>
      <vt:lpstr>Treasurer’s Report Mortgage Status &amp;  2025 Budget </vt:lpstr>
      <vt:lpstr>St. Demetrios 2024 </vt:lpstr>
      <vt:lpstr>St. Demetrios 2024</vt:lpstr>
      <vt:lpstr>St. Demetrios 2024</vt:lpstr>
      <vt:lpstr>St. Demetrios 2024 </vt:lpstr>
      <vt:lpstr>St. Demetrios 2024 </vt:lpstr>
      <vt:lpstr>St. Demetrios 2024  </vt:lpstr>
      <vt:lpstr>PowerPoint Presentation</vt:lpstr>
      <vt:lpstr>PowerPoint Presentation</vt:lpstr>
      <vt:lpstr>PowerPoint Presentation</vt:lpstr>
      <vt:lpstr>PowerPoint Presentation</vt:lpstr>
      <vt:lpstr>St. Demetrios 2024 </vt:lpstr>
      <vt:lpstr>Stewardship Report </vt:lpstr>
      <vt:lpstr>St. Demetrios 2024 </vt:lpstr>
      <vt:lpstr>St. Demetrios 2024 </vt:lpstr>
      <vt:lpstr>Hospitality Committee </vt:lpstr>
      <vt:lpstr>St. Demetrios 2024</vt:lpstr>
      <vt:lpstr>Festival Committee </vt:lpstr>
      <vt:lpstr>St. Demetrios 2024 </vt:lpstr>
      <vt:lpstr>St. Demetrios 2024</vt:lpstr>
      <vt:lpstr>St. Demetrios 2024</vt:lpstr>
      <vt:lpstr>St. Demetrios 2024</vt:lpstr>
      <vt:lpstr>St. Demetrios 2024</vt:lpstr>
      <vt:lpstr>Operations Committee </vt:lpstr>
      <vt:lpstr>St. Demetrios 2024</vt:lpstr>
      <vt:lpstr>Other Old Business </vt:lpstr>
      <vt:lpstr>St. Demetrios 2024 </vt:lpstr>
      <vt:lpstr>St. Demetrios 2024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 Goal  #1</dc:title>
  <dc:creator>wbmarian</dc:creator>
  <cp:lastModifiedBy>Office Administrator</cp:lastModifiedBy>
  <cp:revision>475</cp:revision>
  <cp:lastPrinted>2023-11-16T23:07:26Z</cp:lastPrinted>
  <dcterms:modified xsi:type="dcterms:W3CDTF">2024-11-18T18:07:35Z</dcterms:modified>
</cp:coreProperties>
</file>