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47"/>
  </p:notesMasterIdLst>
  <p:handoutMasterIdLst>
    <p:handoutMasterId r:id="rId48"/>
  </p:handoutMasterIdLst>
  <p:sldIdLst>
    <p:sldId id="442" r:id="rId2"/>
    <p:sldId id="491" r:id="rId3"/>
    <p:sldId id="511" r:id="rId4"/>
    <p:sldId id="525" r:id="rId5"/>
    <p:sldId id="528" r:id="rId6"/>
    <p:sldId id="530" r:id="rId7"/>
    <p:sldId id="533" r:id="rId8"/>
    <p:sldId id="534" r:id="rId9"/>
    <p:sldId id="535" r:id="rId10"/>
    <p:sldId id="536" r:id="rId11"/>
    <p:sldId id="537" r:id="rId12"/>
    <p:sldId id="538" r:id="rId13"/>
    <p:sldId id="493" r:id="rId14"/>
    <p:sldId id="556" r:id="rId15"/>
    <p:sldId id="512" r:id="rId16"/>
    <p:sldId id="542" r:id="rId17"/>
    <p:sldId id="543" r:id="rId18"/>
    <p:sldId id="544" r:id="rId19"/>
    <p:sldId id="518" r:id="rId20"/>
    <p:sldId id="547" r:id="rId21"/>
    <p:sldId id="562" r:id="rId22"/>
    <p:sldId id="563" r:id="rId23"/>
    <p:sldId id="478" r:id="rId24"/>
    <p:sldId id="567" r:id="rId25"/>
    <p:sldId id="565" r:id="rId26"/>
    <p:sldId id="549" r:id="rId27"/>
    <p:sldId id="545" r:id="rId28"/>
    <p:sldId id="548" r:id="rId29"/>
    <p:sldId id="539" r:id="rId30"/>
    <p:sldId id="568" r:id="rId31"/>
    <p:sldId id="569" r:id="rId32"/>
    <p:sldId id="570" r:id="rId33"/>
    <p:sldId id="571" r:id="rId34"/>
    <p:sldId id="572" r:id="rId35"/>
    <p:sldId id="573" r:id="rId36"/>
    <p:sldId id="574" r:id="rId37"/>
    <p:sldId id="557" r:id="rId38"/>
    <p:sldId id="560" r:id="rId39"/>
    <p:sldId id="566" r:id="rId40"/>
    <p:sldId id="520" r:id="rId41"/>
    <p:sldId id="554" r:id="rId42"/>
    <p:sldId id="561" r:id="rId43"/>
    <p:sldId id="522" r:id="rId44"/>
    <p:sldId id="564" r:id="rId45"/>
    <p:sldId id="526" r:id="rId46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8B5ADF9-8977-4443-9E6F-217213EC8F81}">
          <p14:sldIdLst>
            <p14:sldId id="442"/>
            <p14:sldId id="491"/>
            <p14:sldId id="511"/>
            <p14:sldId id="525"/>
            <p14:sldId id="528"/>
            <p14:sldId id="530"/>
            <p14:sldId id="533"/>
            <p14:sldId id="534"/>
            <p14:sldId id="535"/>
            <p14:sldId id="536"/>
            <p14:sldId id="537"/>
            <p14:sldId id="538"/>
            <p14:sldId id="493"/>
            <p14:sldId id="556"/>
            <p14:sldId id="512"/>
            <p14:sldId id="542"/>
            <p14:sldId id="543"/>
            <p14:sldId id="544"/>
            <p14:sldId id="518"/>
            <p14:sldId id="547"/>
            <p14:sldId id="562"/>
            <p14:sldId id="563"/>
            <p14:sldId id="478"/>
            <p14:sldId id="567"/>
            <p14:sldId id="565"/>
            <p14:sldId id="549"/>
            <p14:sldId id="545"/>
            <p14:sldId id="548"/>
            <p14:sldId id="539"/>
            <p14:sldId id="568"/>
            <p14:sldId id="569"/>
            <p14:sldId id="570"/>
            <p14:sldId id="571"/>
            <p14:sldId id="572"/>
            <p14:sldId id="573"/>
            <p14:sldId id="574"/>
            <p14:sldId id="557"/>
            <p14:sldId id="560"/>
            <p14:sldId id="566"/>
            <p14:sldId id="520"/>
            <p14:sldId id="554"/>
            <p14:sldId id="561"/>
            <p14:sldId id="522"/>
            <p14:sldId id="564"/>
            <p14:sldId id="52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0000"/>
    <a:srgbClr val="FFFFFF"/>
    <a:srgbClr val="FFFFCC"/>
    <a:srgbClr val="339933"/>
    <a:srgbClr val="FFFF66"/>
    <a:srgbClr val="FFCC00"/>
    <a:srgbClr val="FF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66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774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702" y="1"/>
            <a:ext cx="307677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endParaRPr lang="en-US" dirty="0"/>
          </a:p>
        </p:txBody>
      </p:sp>
      <p:sp>
        <p:nvSpPr>
          <p:cNvPr id="264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918733"/>
            <a:ext cx="3076774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64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702" y="8918733"/>
            <a:ext cx="3076773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fld id="{E9ED67B6-09AE-4335-80A9-8D89A8B41EC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2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76774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702" y="1"/>
            <a:ext cx="3076773" cy="46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704850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711" y="4460168"/>
            <a:ext cx="5211055" cy="4222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918733"/>
            <a:ext cx="3076774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defTabSz="940505">
              <a:defRPr sz="1200"/>
            </a:lvl1pPr>
          </a:lstStyle>
          <a:p>
            <a:endParaRPr lang="en-US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702" y="8918733"/>
            <a:ext cx="3076773" cy="469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76" tIns="47088" rIns="94176" bIns="47088" numCol="1" anchor="b" anchorCtr="0" compatLnSpc="1">
            <a:prstTxWarp prst="textNoShape">
              <a:avLst/>
            </a:prstTxWarp>
          </a:bodyPr>
          <a:lstStyle>
            <a:lvl1pPr algn="r" defTabSz="940505">
              <a:defRPr sz="1200"/>
            </a:lvl1pPr>
          </a:lstStyle>
          <a:p>
            <a:fld id="{82A7BC47-530E-4A3A-B4DB-F19F6523231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31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133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3150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561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467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15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385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98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312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8367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616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682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3499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944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054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9920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182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963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5239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175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413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578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22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6528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9690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9698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1692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8153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336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064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6644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40031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9527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6926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2789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799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70762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308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357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3605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645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115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19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130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08668" y="957263"/>
            <a:ext cx="7315200" cy="1311275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3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10152" cy="6881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848" y="1"/>
            <a:ext cx="710152" cy="688156"/>
          </a:xfrm>
          <a:prstGeom prst="rect">
            <a:avLst/>
          </a:prstGeom>
        </p:spPr>
      </p:pic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0703720"/>
      </p:ext>
    </p:extLst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619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3619500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5753117"/>
      </p:ext>
    </p:extLst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48134310"/>
      </p:ext>
    </p:extLst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9146712"/>
      </p:ext>
    </p:extLst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80338465"/>
      </p:ext>
    </p:extLst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F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" t="5911" r="-151" b="-105"/>
          <a:stretch>
            <a:fillRect/>
          </a:stretch>
        </p:blipFill>
        <p:spPr bwMode="auto">
          <a:xfrm>
            <a:off x="0" y="5410200"/>
            <a:ext cx="91440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3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566429" y="633948"/>
            <a:ext cx="6324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6300" y="2186233"/>
            <a:ext cx="73914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710152" cy="6881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848" y="1"/>
            <a:ext cx="710152" cy="68815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6" r:id="rId3"/>
    <p:sldLayoutId id="2147483668" r:id="rId4"/>
    <p:sldLayoutId id="2147483669" r:id="rId5"/>
    <p:sldLayoutId id="2147483671" r:id="rId6"/>
  </p:sldLayoutIdLst>
  <p:transition>
    <p:strips dir="rd"/>
  </p:transition>
  <p:hf sldNum="0" hdr="0" dt="0"/>
  <p:txStyles>
    <p:titleStyle>
      <a:lvl1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36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2pPr>
      <a:lvl3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3pPr>
      <a:lvl4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4pPr>
      <a:lvl5pPr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5pPr>
      <a:lvl6pPr marL="4572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6pPr>
      <a:lvl7pPr marL="9144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7pPr>
      <a:lvl8pPr marL="13716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8pPr>
      <a:lvl9pPr marL="1828800" algn="ctr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>
          <a:solidFill>
            <a:srgbClr val="760002"/>
          </a:solidFill>
          <a:effectLst>
            <a:outerShdw blurRad="38100" dist="38100" dir="2700000" algn="tl">
              <a:srgbClr val="C0C0C0"/>
            </a:outerShdw>
          </a:effectLst>
          <a:latin typeface="RequiemDisplay-HTF-SmallCaps" pitchFamily="18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218598"/>
            <a:ext cx="7315200" cy="1815882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St. Demetrios 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General Assembly</a:t>
            </a:r>
            <a:br>
              <a:rPr lang="en-US" dirty="0">
                <a:effectLst/>
              </a:rPr>
            </a:br>
            <a:r>
              <a:rPr lang="en-US" sz="3200" i="1" dirty="0">
                <a:effectLst/>
              </a:rPr>
              <a:t>April 14, 2024  </a:t>
            </a:r>
          </a:p>
        </p:txBody>
      </p:sp>
    </p:spTree>
    <p:extLst>
      <p:ext uri="{BB962C8B-B14F-4D97-AF65-F5344CB8AC3E}">
        <p14:creationId xmlns:p14="http://schemas.microsoft.com/office/powerpoint/2010/main" val="3835314746"/>
      </p:ext>
    </p:extLst>
  </p:cSld>
  <p:clrMapOvr>
    <a:masterClrMapping/>
  </p:clrMapOvr>
  <p:transition>
    <p:strips dir="r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#2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Have a better communications strategy.</a:t>
            </a:r>
          </a:p>
          <a:p>
            <a:pPr marL="0" indent="0" algn="ctr">
              <a:buNone/>
            </a:pPr>
            <a:endParaRPr lang="en-US" sz="1600" dirty="0">
              <a:effectLst/>
            </a:endParaRPr>
          </a:p>
          <a:p>
            <a:r>
              <a:rPr lang="en-US" sz="2400" dirty="0">
                <a:effectLst/>
              </a:rPr>
              <a:t>Monthly Arena newsletter – we send The Arena out quarterly.  </a:t>
            </a:r>
          </a:p>
          <a:p>
            <a:r>
              <a:rPr lang="en-US" sz="2400" u="sng" dirty="0">
                <a:effectLst/>
              </a:rPr>
              <a:t>Proposed change</a:t>
            </a:r>
            <a:r>
              <a:rPr lang="en-US" sz="2400" dirty="0">
                <a:effectLst/>
              </a:rPr>
              <a:t>: Quarterly Arena newsletter.</a:t>
            </a:r>
          </a:p>
          <a:p>
            <a:r>
              <a:rPr lang="en-US" sz="2400" dirty="0">
                <a:effectLst/>
              </a:rPr>
              <a:t>Weekly emails through Constant Contact program – we need your up-to-date email addresses to make sure you receive them. </a:t>
            </a:r>
          </a:p>
          <a:p>
            <a:r>
              <a:rPr lang="en-US" sz="2400" dirty="0">
                <a:effectLst/>
              </a:rPr>
              <a:t>Update Facebook and Instagram posts regularly.</a:t>
            </a:r>
          </a:p>
          <a:p>
            <a:r>
              <a:rPr lang="en-US" sz="2400" u="sng" dirty="0">
                <a:effectLst/>
              </a:rPr>
              <a:t>Proposed addition</a:t>
            </a:r>
            <a:r>
              <a:rPr lang="en-US" sz="2400" dirty="0">
                <a:effectLst/>
              </a:rPr>
              <a:t>: Marketing Committee will update Website with new Tithe.ly program.</a:t>
            </a:r>
          </a:p>
          <a:p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02222341"/>
      </p:ext>
    </p:extLst>
  </p:cSld>
  <p:clrMapOvr>
    <a:masterClrMapping/>
  </p:clrMapOvr>
  <p:transition>
    <p:strips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#3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Increase charitable efforts by identifying new charities.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r>
              <a:rPr lang="en-US" sz="2400" dirty="0">
                <a:effectLst/>
              </a:rPr>
              <a:t>Veterans Closet.</a:t>
            </a:r>
          </a:p>
          <a:p>
            <a:r>
              <a:rPr lang="en-US" sz="2400" dirty="0">
                <a:effectLst/>
              </a:rPr>
              <a:t>Operation Classroom.</a:t>
            </a:r>
          </a:p>
          <a:p>
            <a:pPr lvl="1"/>
            <a:r>
              <a:rPr lang="en-US" sz="2400" dirty="0">
                <a:effectLst/>
              </a:rPr>
              <a:t>Includes 1000 meals provided during the holidays.</a:t>
            </a:r>
          </a:p>
          <a:p>
            <a:r>
              <a:rPr lang="en-US" sz="2400" dirty="0">
                <a:effectLst/>
              </a:rPr>
              <a:t>Christmas gifts through Catholic Charities.</a:t>
            </a:r>
          </a:p>
          <a:p>
            <a:r>
              <a:rPr lang="en-US" sz="2400" dirty="0">
                <a:effectLst/>
              </a:rPr>
              <a:t>We follow and support Philoptochos as they lead our </a:t>
            </a:r>
            <a:r>
              <a:rPr lang="en-US" sz="2400" u="sng" dirty="0">
                <a:effectLst/>
              </a:rPr>
              <a:t>community</a:t>
            </a:r>
            <a:r>
              <a:rPr lang="en-US" sz="2400" dirty="0">
                <a:effectLst/>
              </a:rPr>
              <a:t> in charitable efforts.</a:t>
            </a:r>
          </a:p>
          <a:p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5774620"/>
      </p:ext>
    </p:extLst>
  </p:cSld>
  <p:clrMapOvr>
    <a:masterClrMapping/>
  </p:clrMapOvr>
  <p:transition>
    <p:strips dir="r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665534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#4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Reduce the mortgage to $2 million by February 2027.</a:t>
            </a:r>
            <a:endParaRPr lang="en-US" sz="2800" dirty="0">
              <a:effectLst/>
            </a:endParaRPr>
          </a:p>
          <a:p>
            <a:pPr marL="0" indent="0" algn="ctr">
              <a:buNone/>
            </a:pPr>
            <a:endParaRPr lang="en-US" sz="2400" dirty="0">
              <a:effectLst/>
            </a:endParaRPr>
          </a:p>
          <a:p>
            <a:pPr lvl="0"/>
            <a:r>
              <a:rPr lang="en-US" sz="2400" dirty="0">
                <a:effectLst/>
              </a:rPr>
              <a:t>Current Mortgage Balance is $2,578,646. </a:t>
            </a:r>
          </a:p>
          <a:p>
            <a:pPr lvl="0"/>
            <a:r>
              <a:rPr lang="en-US" sz="2400" dirty="0">
                <a:effectLst/>
              </a:rPr>
              <a:t>Monthly mortgage payment = $25,771 </a:t>
            </a:r>
          </a:p>
          <a:p>
            <a:pPr lvl="0"/>
            <a:r>
              <a:rPr lang="en-US" sz="2400" dirty="0">
                <a:effectLst/>
              </a:rPr>
              <a:t>Paying the monthly amount until Feb 2027 reduces mortgage balance to $2,100,000.</a:t>
            </a:r>
          </a:p>
          <a:p>
            <a:pPr lvl="0"/>
            <a:r>
              <a:rPr lang="en-US" sz="2400" dirty="0">
                <a:effectLst/>
              </a:rPr>
              <a:t>At the current 5% rate, the mortgage balance will be approximately $1,500,000 by October </a:t>
            </a:r>
            <a:r>
              <a:rPr lang="en-US" sz="2400" u="sng" dirty="0">
                <a:effectLst/>
              </a:rPr>
              <a:t>2029</a:t>
            </a:r>
            <a:r>
              <a:rPr lang="en-US" sz="2400" dirty="0">
                <a:effectLst/>
              </a:rPr>
              <a:t>.</a:t>
            </a:r>
          </a:p>
          <a:p>
            <a:pPr lvl="0"/>
            <a:r>
              <a:rPr lang="en-US" sz="2400" u="sng" dirty="0">
                <a:effectLst/>
              </a:rPr>
              <a:t>Proposed addition</a:t>
            </a:r>
            <a:r>
              <a:rPr lang="en-US" sz="2400" dirty="0">
                <a:effectLst/>
              </a:rPr>
              <a:t>: Pay off mortgage by October 2029.</a:t>
            </a:r>
          </a:p>
          <a:p>
            <a:pPr lvl="0"/>
            <a:endParaRPr lang="en-US" sz="2800" dirty="0">
              <a:effectLst/>
            </a:endParaRPr>
          </a:p>
          <a:p>
            <a:endParaRPr lang="en-US" sz="2800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6492255"/>
      </p:ext>
    </p:extLst>
  </p:cSld>
  <p:clrMapOvr>
    <a:masterClrMapping/>
  </p:clrMapOvr>
  <p:transition>
    <p:strips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Mortgage Summary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Monthly payments - $   275,049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Extra Principal - 	   $1,140,000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Monthly payments -        $309,300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Extra Principal Budget - 	$100,000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Current Balance - 	            $2,578,646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06136135"/>
      </p:ext>
    </p:extLst>
  </p:cSld>
  <p:clrMapOvr>
    <a:masterClrMapping/>
  </p:clrMapOvr>
  <p:transition>
    <p:strips dir="r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326423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endParaRPr lang="en-US" sz="2800" b="1" dirty="0">
              <a:effectLst/>
            </a:endParaRPr>
          </a:p>
          <a:p>
            <a:pPr marL="0" lvl="0" indent="0" algn="ctr">
              <a:buNone/>
            </a:pPr>
            <a:r>
              <a:rPr lang="en-US" sz="2800" b="1" dirty="0">
                <a:effectLst/>
              </a:rPr>
              <a:t>Agape Dinner – February 17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Tickets -  			$ 12,785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Donations - 			$ 22,525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Raffle, games, bar - 	$   3,952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Expenses - 			</a:t>
            </a:r>
            <a:r>
              <a:rPr lang="en-US" u="sng" dirty="0">
                <a:effectLst/>
              </a:rPr>
              <a:t>$      863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Net - 				$ 38,399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$40,000 was applied towards mortgage principal in April.</a:t>
            </a:r>
          </a:p>
        </p:txBody>
      </p:sp>
    </p:spTree>
    <p:extLst>
      <p:ext uri="{BB962C8B-B14F-4D97-AF65-F5344CB8AC3E}">
        <p14:creationId xmlns:p14="http://schemas.microsoft.com/office/powerpoint/2010/main" val="19615406"/>
      </p:ext>
    </p:extLst>
  </p:cSld>
  <p:clrMapOvr>
    <a:masterClrMapping/>
  </p:clrMapOvr>
  <p:transition>
    <p:strips dir="r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Treasurer’s Report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14498157"/>
      </p:ext>
    </p:extLst>
  </p:cSld>
  <p:clrMapOvr>
    <a:masterClrMapping/>
  </p:clrMapOvr>
  <p:transition>
    <p:strips dir="r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FILTER" hidden="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54" y="1404369"/>
            <a:ext cx="2419684" cy="587486"/>
          </a:xfrm>
          <a:prstGeom prst="rect">
            <a:avLst/>
          </a:prstGeom>
        </p:spPr>
      </p:pic>
      <p:pic>
        <p:nvPicPr>
          <p:cNvPr id="8" name="HEADER" hidden="1">
            <a:extLst>
              <a:ext uri="{63B3BB69-23CF-44E3-9099-C40C66FF867C}">
                <a14:compatExt xmlns:a14="http://schemas.microsoft.com/office/drawing/2010/main" spid="_x0000_s1026"/>
              </a:ext>
              <a:ext uri="{FF2B5EF4-FFF2-40B4-BE49-F238E27FC236}">
                <a16:creationId xmlns:a16="http://schemas.microsoft.com/office/drawing/2014/main" id="{00000000-0008-0000-0000-00000204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8254" y="1404369"/>
            <a:ext cx="2419684" cy="587486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662169"/>
              </p:ext>
            </p:extLst>
          </p:nvPr>
        </p:nvGraphicFramePr>
        <p:xfrm>
          <a:off x="494265" y="708347"/>
          <a:ext cx="8155469" cy="6001861"/>
        </p:xfrm>
        <a:graphic>
          <a:graphicData uri="http://schemas.openxmlformats.org/drawingml/2006/table">
            <a:tbl>
              <a:tblPr/>
              <a:tblGrid>
                <a:gridCol w="4318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14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1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25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2023 Budget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Final 2023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2024 Budget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Stewardship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357,000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320,637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339,200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Candles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42,000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42,326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46,000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Tray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23,014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General Donations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52,000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46,497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Company Match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Offset Proc Fees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1,371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Fundraising Initiatives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Greek Fest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190,000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181,619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Greek Fest Donations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28,000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22,184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Easter Offering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2,685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Easter Lambathes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1,060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Easter Dinner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2,340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Spring Festival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Fall Festival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38,000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41,036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40,000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Fall Fest Donations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1,029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Dinner Dance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16,500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18,899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16,500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Dinner Dance Donations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275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Christmas Donation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2,895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Christmas Card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2,235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Flowers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Libertyville Days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1,975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3,524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Youth Ministry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Art Class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650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Vacation Church School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1,507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Facility Rentals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40,000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22,950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Principal Paydown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Memorial Donations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18,888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Principal Paydown Donations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41,120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Paydown Dinner Dance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41,353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01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Bank Interest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18,219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4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TOTAL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956,000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867,862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944,724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</a:tbl>
          </a:graphicData>
        </a:graphic>
      </p:graphicFrame>
      <p:pic>
        <p:nvPicPr>
          <p:cNvPr id="13" name="FILTER" hidden="1">
            <a:extLst>
              <a:ext uri="{63B3BB69-23CF-44E3-9099-C40C66FF867C}">
                <a14:compatExt xmlns:a14="http://schemas.microsoft.com/office/drawing/2010/main" spid="_x0000_s1025"/>
              </a:ext>
              <a:ext uri="{FF2B5EF4-FFF2-40B4-BE49-F238E27FC236}">
                <a16:creationId xmlns:a16="http://schemas.microsoft.com/office/drawing/2014/main" id="{00000000-0008-0000-0000-00000104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8650" y="2000775"/>
            <a:ext cx="1655250" cy="413813"/>
          </a:xfrm>
          <a:prstGeom prst="rect">
            <a:avLst/>
          </a:prstGeom>
        </p:spPr>
      </p:pic>
      <p:pic>
        <p:nvPicPr>
          <p:cNvPr id="14" name="HEADER" hidden="1">
            <a:extLst>
              <a:ext uri="{63B3BB69-23CF-44E3-9099-C40C66FF867C}">
                <a14:compatExt xmlns:a14="http://schemas.microsoft.com/office/drawing/2010/main" spid="_x0000_s1026"/>
              </a:ext>
              <a:ext uri="{FF2B5EF4-FFF2-40B4-BE49-F238E27FC236}">
                <a16:creationId xmlns:a16="http://schemas.microsoft.com/office/drawing/2014/main" id="{00000000-0008-0000-0000-00000204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8650" y="2000775"/>
            <a:ext cx="1655250" cy="413813"/>
          </a:xfrm>
          <a:prstGeom prst="rect">
            <a:avLst/>
          </a:prstGeom>
        </p:spPr>
      </p:pic>
      <p:sp>
        <p:nvSpPr>
          <p:cNvPr id="15" name="Title 1"/>
          <p:cNvSpPr txBox="1">
            <a:spLocks/>
          </p:cNvSpPr>
          <p:nvPr/>
        </p:nvSpPr>
        <p:spPr>
          <a:xfrm>
            <a:off x="602166" y="-202448"/>
            <a:ext cx="7939668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2pPr>
            <a:lvl3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3pPr>
            <a:lvl4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4pPr>
            <a:lvl5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5pPr>
            <a:lvl6pPr marL="4572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6pPr>
            <a:lvl7pPr marL="9144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7pPr>
            <a:lvl8pPr marL="13716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8pPr>
            <a:lvl9pPr marL="18288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9pPr>
          </a:lstStyle>
          <a:p>
            <a:endParaRPr lang="en-US" sz="2400" u="sng" kern="0" dirty="0"/>
          </a:p>
          <a:p>
            <a:endParaRPr lang="en-US" sz="2400" u="sng" kern="0" dirty="0"/>
          </a:p>
          <a:p>
            <a:r>
              <a:rPr lang="en-US" sz="2400" u="sng" kern="0" dirty="0"/>
              <a:t>St. Demetrios 2024</a:t>
            </a:r>
          </a:p>
        </p:txBody>
      </p:sp>
    </p:spTree>
    <p:extLst>
      <p:ext uri="{BB962C8B-B14F-4D97-AF65-F5344CB8AC3E}">
        <p14:creationId xmlns:p14="http://schemas.microsoft.com/office/powerpoint/2010/main" val="1343161377"/>
      </p:ext>
    </p:extLst>
  </p:cSld>
  <p:clrMapOvr>
    <a:masterClrMapping/>
  </p:clrMapOvr>
  <p:transition>
    <p:strips dir="r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146860"/>
              </p:ext>
            </p:extLst>
          </p:nvPr>
        </p:nvGraphicFramePr>
        <p:xfrm>
          <a:off x="450761" y="1056062"/>
          <a:ext cx="8358389" cy="5501692"/>
        </p:xfrm>
        <a:graphic>
          <a:graphicData uri="http://schemas.openxmlformats.org/drawingml/2006/table">
            <a:tbl>
              <a:tblPr/>
              <a:tblGrid>
                <a:gridCol w="4425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5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51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2023 Budget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Final 2023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2023 Budget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Salary &amp; Wages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Base Salary - Clergy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55,000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46,246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57,680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Housing Allowance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36,000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39,600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39,600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FICA  Allowance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FICA  Employer Portion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1,660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13,134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14,884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Auto Allowance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7,560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7,560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7,560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Office Administrator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19,000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9,595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20,300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Groundskeeper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Payroll Taxes 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734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1,600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Payroll Fees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247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300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Office Assistance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5,435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Health Insurance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23,000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24,305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Pension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10,500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10,968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11,000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Visiting Clergy Wage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2,250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Facility Rental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6,000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Hall Management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2,400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Hall Cleaning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Bartending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1,800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Accounting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22,800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18,729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22,800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Fundraising Initiatives Expense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Total Greek Festival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95,000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75,757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80,000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Total Spring Festival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20,000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20,000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Total Fall Festival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3,427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Total Dinner Dance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11,500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11,674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Libertyville Days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3,111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Youth Ministry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 13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Church School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1,000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592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1,000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Vacation Church School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2,082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8186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Total Paydown Dinner Dance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     2,600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        3,671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602166" y="-202448"/>
            <a:ext cx="7939668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2pPr>
            <a:lvl3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3pPr>
            <a:lvl4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4pPr>
            <a:lvl5pPr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5pPr>
            <a:lvl6pPr marL="4572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6pPr>
            <a:lvl7pPr marL="9144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7pPr>
            <a:lvl8pPr marL="13716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8pPr>
            <a:lvl9pPr marL="1828800" algn="ctr" rtl="0" eaLnBrk="1" fontAlgn="base" hangingPunct="1">
              <a:lnSpc>
                <a:spcPct val="7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76000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RequiemDisplay-HTF-SmallCaps" pitchFamily="18" charset="0"/>
              </a:defRPr>
            </a:lvl9pPr>
          </a:lstStyle>
          <a:p>
            <a:endParaRPr lang="en-US" sz="2400" u="sng" kern="0" dirty="0"/>
          </a:p>
          <a:p>
            <a:endParaRPr lang="en-US" sz="2400" u="sng" kern="0" dirty="0"/>
          </a:p>
          <a:p>
            <a:r>
              <a:rPr lang="en-US" sz="2400" u="sng" kern="0" dirty="0"/>
              <a:t>St. Demetrios 2024</a:t>
            </a:r>
          </a:p>
        </p:txBody>
      </p:sp>
    </p:spTree>
    <p:extLst>
      <p:ext uri="{BB962C8B-B14F-4D97-AF65-F5344CB8AC3E}">
        <p14:creationId xmlns:p14="http://schemas.microsoft.com/office/powerpoint/2010/main" val="3754539081"/>
      </p:ext>
    </p:extLst>
  </p:cSld>
  <p:clrMapOvr>
    <a:masterClrMapping/>
  </p:clrMapOvr>
  <p:transition>
    <p:strips dir="r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872208"/>
              </p:ext>
            </p:extLst>
          </p:nvPr>
        </p:nvGraphicFramePr>
        <p:xfrm>
          <a:off x="618188" y="425013"/>
          <a:ext cx="7765960" cy="6202680"/>
        </p:xfrm>
        <a:graphic>
          <a:graphicData uri="http://schemas.openxmlformats.org/drawingml/2006/table">
            <a:tbl>
              <a:tblPr/>
              <a:tblGrid>
                <a:gridCol w="4112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8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6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 Budget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 2023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2023 Budget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Archdiocese Commitment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48,000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44,588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48,000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Building Insurance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16,500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16,479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11,200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18,000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9,911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Water, Sewer, &amp; Fire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2,900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841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1,081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Telephone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1,501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Pastoral Phone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480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Waste Disposal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4,099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Repairs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4,162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HVAC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4,323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7,000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9,296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Landscaping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12,862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Snow Removal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11,198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Maintenance Supplies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1,100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2,822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Candles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8,570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Flowers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384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Supplies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1,649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 Supplies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3,843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Office Software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50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Computer &amp; Network Equipment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766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Technology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120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Equipment &amp; Leases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7,400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1,539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1,700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Printing &amp; Postage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2,500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2,898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Travel &amp; Meetings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3,500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2,170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Food &amp; Fellowship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5,856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Outreach &amp; Philanthropy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288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32323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 Services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570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365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Bank &amp; Online Giving Fees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1,200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4,936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5,000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Mortgage Interest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202,810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151,947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179,176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EXPENSES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745,510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604,480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714,600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INCOME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210,490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263,382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230,124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Monthly Principal Payments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106,490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123,102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130,124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Extra Principal Payments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140,000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100,000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0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NET INCOME After Principal Payments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4,000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280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635605"/>
      </p:ext>
    </p:extLst>
  </p:cSld>
  <p:clrMapOvr>
    <a:masterClrMapping/>
  </p:clrMapOvr>
  <p:transition>
    <p:strips dir="r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218598"/>
            <a:ext cx="7315200" cy="1815882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Parish Growth &amp; Stewardship Committee Report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3701980"/>
      </p:ext>
    </p:extLst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838372"/>
            <a:ext cx="7391400" cy="5073031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General Assembly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Opening Prayer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Election of Assembly Chairperson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Election of Assembly Secretary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Approval of previous GA (11/19/23) minutes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Priest’s Report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President’s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Vision, Mission, and 2023 Goals Status</a:t>
            </a: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Mortgage Status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Agape (Principal Pay Down) Dinner (2/17/24)</a:t>
            </a:r>
            <a:endParaRPr lang="en-US" sz="24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Treasurer’s Report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2023 Final </a:t>
            </a:r>
          </a:p>
          <a:p>
            <a:pPr marL="457200" lvl="1" indent="0">
              <a:buNone/>
            </a:pPr>
            <a:endParaRPr lang="en-US" sz="2000" dirty="0"/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30113832"/>
      </p:ext>
    </p:extLst>
  </p:cSld>
  <p:clrMapOvr>
    <a:masterClrMapping/>
  </p:clrMapOvr>
  <p:transition>
    <p:strips dir="r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272025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Stewardship</a:t>
            </a:r>
            <a:r>
              <a:rPr lang="en-US" sz="2800" u="sng" dirty="0">
                <a:effectLst/>
              </a:rPr>
              <a:t> </a:t>
            </a:r>
          </a:p>
          <a:p>
            <a:pPr marL="0" lvl="0" indent="0" algn="ctr">
              <a:buNone/>
            </a:pPr>
            <a:endParaRPr lang="en-US" sz="2800" u="sng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2020 Final -		$397,148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2021 Final - 		$324,942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2022 Final - 		$329,221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Final - 	 	$320,637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Budget - 	$339,200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effectLst/>
              </a:rPr>
              <a:t> 5.8% increase over 2023. 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067853"/>
      </p:ext>
    </p:extLst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229016"/>
            <a:ext cx="7391400" cy="5019719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Growth &amp; Stewardship</a:t>
            </a:r>
            <a:r>
              <a:rPr lang="en-US" sz="2800" u="sng" dirty="0">
                <a:effectLst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What’s new?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Identified goals and increased participation in the Parish Growth &amp; Stewardship Committee.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First Parish Game Night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Reaching out to the community to let them know of the opportunities and activities at Saint Demetrios.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Family information forms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We need this information to update our new software packages and to ensure no one falls through the cracks.</a:t>
            </a: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78340323"/>
      </p:ext>
    </p:extLst>
  </p:cSld>
  <p:clrMapOvr>
    <a:masterClrMapping/>
  </p:clrMapOvr>
  <p:transition>
    <p:strips dir="r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352676"/>
            <a:ext cx="7391400" cy="5019719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Growth &amp; Stewardship</a:t>
            </a:r>
            <a:r>
              <a:rPr lang="en-US" sz="2800" u="sng" dirty="0">
                <a:effectLst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Name Day Cards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We want to celebrate you and your Saint’s name day.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We need to know your baptismal name.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Tithe.ly website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Constant communication with our website and app.</a:t>
            </a: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Look forward to more events where we can share fellowship, community involvement, food and fun!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18863492"/>
      </p:ext>
    </p:extLst>
  </p:cSld>
  <p:clrMapOvr>
    <a:masterClrMapping/>
  </p:clrMapOvr>
  <p:transition>
    <p:strips dir="r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Hospitality Committee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3071747"/>
      </p:ext>
    </p:extLst>
  </p:cSld>
  <p:clrMapOvr>
    <a:masterClrMapping/>
  </p:clrMapOvr>
  <p:transition>
    <p:strips dir="r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Hospitality Committee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December 2023 – Calendar package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January 2024 – Welcome package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Family Information Form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Ushers – need volunteers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Coffee Hour – please sponsor a coffee hour.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873545"/>
      </p:ext>
    </p:extLst>
  </p:cSld>
  <p:clrMapOvr>
    <a:masterClrMapping/>
  </p:clrMapOvr>
  <p:transition>
    <p:strips dir="r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Youth Ministries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7844213"/>
      </p:ext>
    </p:extLst>
  </p:cSld>
  <p:clrMapOvr>
    <a:masterClrMapping/>
  </p:clrMapOvr>
  <p:transition>
    <p:strips dir="r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Youth Ministries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Church School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GOYA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Vacation Church School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Young Adult (Telos or YAL)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Basketball Tournament – Feb 14-16, 2025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9758720"/>
      </p:ext>
    </p:extLst>
  </p:cSld>
  <p:clrMapOvr>
    <a:masterClrMapping/>
  </p:clrMapOvr>
  <p:transition>
    <p:strips dir="r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Festival Committee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45318"/>
      </p:ext>
    </p:extLst>
  </p:cSld>
  <p:clrMapOvr>
    <a:masterClrMapping/>
  </p:clrMapOvr>
  <p:transition>
    <p:strips dir="r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u="sng" dirty="0">
                <a:effectLst/>
              </a:rPr>
              <a:t>Festivals Net Results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Budget - 	$183,500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2023 Final - 		$165,547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Budget - 	$206,524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2024 Spring Fest Results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Income	  	$ 29,409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Expenses</a:t>
            </a:r>
            <a:r>
              <a:rPr lang="en-US" sz="2800" dirty="0">
                <a:effectLst/>
              </a:rPr>
              <a:t>	</a:t>
            </a:r>
            <a:r>
              <a:rPr lang="en-US" sz="2800" u="sng" dirty="0">
                <a:effectLst/>
              </a:rPr>
              <a:t>$ </a:t>
            </a:r>
            <a:r>
              <a:rPr lang="en-US" sz="2800" u="sng" dirty="0"/>
              <a:t>  6,840</a:t>
            </a:r>
            <a:endParaRPr lang="en-US" sz="2800" u="sng" dirty="0">
              <a:effectLst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/>
              <a:t>Net 		$ 22,569</a:t>
            </a:r>
            <a:endParaRPr lang="en-US" sz="2800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7960394"/>
      </p:ext>
    </p:extLst>
  </p:cSld>
  <p:clrMapOvr>
    <a:masterClrMapping/>
  </p:clrMapOvr>
  <p:transition>
    <p:strips dir="r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Save the 2024 Dates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Libertyville Days – June 14,15,16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Greek Fest - 	 July 12,13,14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Fall Fest - 		 Nov. 8, 9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6917678"/>
      </p:ext>
    </p:extLst>
  </p:cSld>
  <p:clrMapOvr>
    <a:masterClrMapping/>
  </p:clrMapOvr>
  <p:transition>
    <p:strips dir="r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638845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General Assembly Agenda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Committee Reports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Parish Growth &amp; Stewardship Committee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Hospitality Committee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Youth Ministries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Festival Committee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Operations &amp; Hall Rental Committee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Audit Committee</a:t>
            </a: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Old Business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Church Choir</a:t>
            </a: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New Business</a:t>
            </a:r>
            <a:endParaRPr lang="en-US" sz="2000" dirty="0">
              <a:effectLst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Nominations for National Clergy Laity (July 1 - 4)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Solar Panels</a:t>
            </a:r>
            <a:endParaRPr lang="en-US" sz="2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Questions and Comments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Adjournment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Closing Prayer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249607"/>
      </p:ext>
    </p:extLst>
  </p:cSld>
  <p:clrMapOvr>
    <a:masterClrMapping/>
  </p:clrMapOvr>
  <p:transition>
    <p:strips dir="r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Operations Committee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9261832"/>
      </p:ext>
    </p:extLst>
  </p:cSld>
  <p:clrMapOvr>
    <a:masterClrMapping/>
  </p:clrMapOvr>
  <p:transition>
    <p:strips dir="r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Operations Areas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Building Maintenance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Grounds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Technology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Hall Rental</a:t>
            </a:r>
          </a:p>
        </p:txBody>
      </p:sp>
    </p:spTree>
    <p:extLst>
      <p:ext uri="{BB962C8B-B14F-4D97-AF65-F5344CB8AC3E}">
        <p14:creationId xmlns:p14="http://schemas.microsoft.com/office/powerpoint/2010/main" val="1340041133"/>
      </p:ext>
    </p:extLst>
  </p:cSld>
  <p:clrMapOvr>
    <a:masterClrMapping/>
  </p:clrMapOvr>
  <p:transition>
    <p:strips dir="r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Upcoming Building Maintenance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Repair the water leaks coming from around the dome.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Repair walkway outside front doors and repair gaps between doors.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Install new drainage system.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Enhance the path around the Church and the pad.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95782329"/>
      </p:ext>
    </p:extLst>
  </p:cSld>
  <p:clrMapOvr>
    <a:masterClrMapping/>
  </p:clrMapOvr>
  <p:transition>
    <p:strips dir="r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Grounds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Lawn Maintenance done in house.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Spring and Fall cleanup contracted out.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Snow Removal and salting of walkways in house.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Salting of parking lot contracted out.</a:t>
            </a:r>
          </a:p>
        </p:txBody>
      </p:sp>
    </p:spTree>
    <p:extLst>
      <p:ext uri="{BB962C8B-B14F-4D97-AF65-F5344CB8AC3E}">
        <p14:creationId xmlns:p14="http://schemas.microsoft.com/office/powerpoint/2010/main" val="1294527529"/>
      </p:ext>
    </p:extLst>
  </p:cSld>
  <p:clrMapOvr>
    <a:masterClrMapping/>
  </p:clrMapOvr>
  <p:transition>
    <p:strips dir="rd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Technology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Continue to upgrade wireless and wired network.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Using POS systems for festivals.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Added more video surveillance cameras.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Installing new alarm system with RFID passes to enter building.</a:t>
            </a:r>
          </a:p>
        </p:txBody>
      </p:sp>
    </p:spTree>
    <p:extLst>
      <p:ext uri="{BB962C8B-B14F-4D97-AF65-F5344CB8AC3E}">
        <p14:creationId xmlns:p14="http://schemas.microsoft.com/office/powerpoint/2010/main" val="2766418888"/>
      </p:ext>
    </p:extLst>
  </p:cSld>
  <p:clrMapOvr>
    <a:masterClrMapping/>
  </p:clrMapOvr>
  <p:transition>
    <p:strips dir="rd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Project List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Repair Sidewalks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Sealcoat and Restripe Parking 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R&amp;R parking lot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Mulch all the planter beds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Repaint Hall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3977444"/>
      </p:ext>
    </p:extLst>
  </p:cSld>
  <p:clrMapOvr>
    <a:masterClrMapping/>
  </p:clrMapOvr>
  <p:transition>
    <p:strips dir="rd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503844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Hall Rental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9 Parties booked or taken place for 2024.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Raised Prices 25% - Last price hike was pre COVID.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Looking to advertise better with website upgrade.</a:t>
            </a:r>
          </a:p>
        </p:txBody>
      </p:sp>
    </p:spTree>
    <p:extLst>
      <p:ext uri="{BB962C8B-B14F-4D97-AF65-F5344CB8AC3E}">
        <p14:creationId xmlns:p14="http://schemas.microsoft.com/office/powerpoint/2010/main" val="2162940833"/>
      </p:ext>
    </p:extLst>
  </p:cSld>
  <p:clrMapOvr>
    <a:masterClrMapping/>
  </p:clrMapOvr>
  <p:transition>
    <p:strips dir="rd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Audit Committee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27425066"/>
      </p:ext>
    </p:extLst>
  </p:cSld>
  <p:clrMapOvr>
    <a:masterClrMapping/>
  </p:clrMapOvr>
  <p:transition>
    <p:strips dir="rd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168993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Audit Report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Bank accounts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General Operating Account – no changes needed.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effectLst/>
              </a:rPr>
              <a:t>Money Market Account – no changes needed.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Principal Pay Down Account – no changes needed.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effectLst/>
              </a:rPr>
              <a:t>Hall Rental Account – need to have a clear transactional trail for refunds.  </a:t>
            </a: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68571332"/>
      </p:ext>
    </p:extLst>
  </p:cSld>
  <p:clrMapOvr>
    <a:masterClrMapping/>
  </p:clrMapOvr>
  <p:transition>
    <p:strips dir="rd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940552"/>
            <a:ext cx="7391400" cy="5228428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Audit Recommendations</a:t>
            </a:r>
          </a:p>
          <a:p>
            <a:pPr marL="457200" lvl="1" indent="0">
              <a:buNone/>
            </a:pPr>
            <a:endParaRPr lang="en-US" sz="1000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</a:rPr>
              <a:t>Tray &amp; Candle collection log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/>
              <a:t>A collection form needs to be completed for every service.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/>
              <a:t>Collection information should be itemized by category and dollar amount.</a:t>
            </a:r>
            <a:endParaRPr lang="en-US" sz="2000" dirty="0">
              <a:effectLst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/>
              <a:t>Two people (either parish council members &amp;/or stewards in good standing) must count the money, verify, and sign the collection form.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</a:rPr>
              <a:t>Correct dates need to be listed.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/>
              <a:t>All information must be legible.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</a:rPr>
              <a:t>Errors must be corrected with a strike-through, not scratched out or using white-out. 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000" dirty="0"/>
              <a:t>The committee is submitting a new cash recap form to be used for the collection log going forward.  </a:t>
            </a:r>
            <a:endParaRPr lang="en-US" sz="2000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46909644"/>
      </p:ext>
    </p:extLst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626675"/>
            <a:ext cx="7391400" cy="4760477"/>
          </a:xfrm>
        </p:spPr>
        <p:txBody>
          <a:bodyPr/>
          <a:lstStyle/>
          <a:p>
            <a:pPr lvl="1"/>
            <a:r>
              <a:rPr lang="en-US" sz="3200" b="1" dirty="0">
                <a:effectLst/>
              </a:rPr>
              <a:t>Opening Prayer</a:t>
            </a:r>
          </a:p>
          <a:p>
            <a:pPr lvl="1"/>
            <a:r>
              <a:rPr lang="en-US" sz="3200" b="1" dirty="0">
                <a:effectLst/>
              </a:rPr>
              <a:t>Election of Assembly Chairperson</a:t>
            </a:r>
          </a:p>
          <a:p>
            <a:pPr lvl="1"/>
            <a:r>
              <a:rPr lang="en-US" sz="3200" b="1" dirty="0">
                <a:effectLst/>
              </a:rPr>
              <a:t>Election of Assembly Secretary</a:t>
            </a:r>
          </a:p>
          <a:p>
            <a:pPr lvl="1"/>
            <a:r>
              <a:rPr lang="en-US" sz="3200" b="1" dirty="0">
                <a:effectLst/>
              </a:rPr>
              <a:t>Approval of previous GA (11/19/23) minutes</a:t>
            </a:r>
            <a:endParaRPr lang="en-US" sz="2400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436268"/>
      </p:ext>
    </p:extLst>
  </p:cSld>
  <p:clrMapOvr>
    <a:masterClrMapping/>
  </p:clrMapOvr>
  <p:transition>
    <p:strips dir="r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Other Old Business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13076709"/>
      </p:ext>
    </p:extLst>
  </p:cSld>
  <p:clrMapOvr>
    <a:masterClrMapping/>
  </p:clrMapOvr>
  <p:transition>
    <p:strips dir="rd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194751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u="sng" dirty="0">
                <a:effectLst/>
              </a:rPr>
              <a:t>Church Choir</a:t>
            </a:r>
          </a:p>
          <a:p>
            <a:pPr marL="0" lvl="0" indent="0" algn="ctr">
              <a:buNone/>
            </a:pPr>
            <a:endParaRPr lang="en-US" sz="2800" b="1" u="sng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Started practicing in March.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All interested parishioners are welcome to join.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Opportunity for young girls to participate in the Divine Liturgy.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New Divine Liturgy Hymnal books.  </a:t>
            </a:r>
          </a:p>
        </p:txBody>
      </p:sp>
    </p:spTree>
    <p:extLst>
      <p:ext uri="{BB962C8B-B14F-4D97-AF65-F5344CB8AC3E}">
        <p14:creationId xmlns:p14="http://schemas.microsoft.com/office/powerpoint/2010/main" val="1549264478"/>
      </p:ext>
    </p:extLst>
  </p:cSld>
  <p:clrMapOvr>
    <a:masterClrMapping/>
  </p:clrMapOvr>
  <p:transition>
    <p:strips dir="rd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New Business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86580443"/>
      </p:ext>
    </p:extLst>
  </p:cSld>
  <p:clrMapOvr>
    <a:masterClrMapping/>
  </p:clrMapOvr>
  <p:transition>
    <p:strips dir="rd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8875" y="1878582"/>
            <a:ext cx="7391400" cy="3491908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US" sz="3200" b="1" dirty="0">
                <a:effectLst/>
              </a:rPr>
              <a:t>New Business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3200" dirty="0">
                <a:effectLst/>
              </a:rPr>
              <a:t>Nominations for National Clergy Laity Conference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800" dirty="0"/>
              <a:t>July 1 – 4 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</a:rPr>
              <a:t>San Diego, CA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sz="2800" dirty="0"/>
              <a:t>Church will cover registration cost.</a:t>
            </a:r>
            <a:endParaRPr lang="en-US" sz="2800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  <p:sp>
        <p:nvSpPr>
          <p:cNvPr id="3" name="AutoShape 2" descr="Inlin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26577"/>
      </p:ext>
    </p:extLst>
  </p:cSld>
  <p:clrMapOvr>
    <a:masterClrMapping/>
  </p:clrMapOvr>
  <p:transition>
    <p:strips dir="rd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825786" y="262532"/>
            <a:ext cx="7315200" cy="132343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New Business</a:t>
            </a:r>
            <a:br>
              <a:rPr lang="en-US" u="sng" dirty="0">
                <a:effectLst/>
              </a:rPr>
            </a:br>
            <a:r>
              <a:rPr lang="en-US" dirty="0">
                <a:effectLst/>
              </a:rPr>
              <a:t>Solar Panels</a:t>
            </a:r>
            <a:endParaRPr lang="en-US" sz="3200" i="1" dirty="0">
              <a:effectLst/>
            </a:endParaRPr>
          </a:p>
        </p:txBody>
      </p:sp>
      <p:sp>
        <p:nvSpPr>
          <p:cNvPr id="2" name="AutoShape 2" descr="Inline image"/>
          <p:cNvSpPr>
            <a:spLocks noChangeAspect="1" noChangeArrowheads="1"/>
          </p:cNvSpPr>
          <p:nvPr/>
        </p:nvSpPr>
        <p:spPr bwMode="auto">
          <a:xfrm>
            <a:off x="1417704" y="1346220"/>
            <a:ext cx="1093676" cy="109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nline image"/>
          <p:cNvSpPr>
            <a:spLocks noChangeAspect="1" noChangeArrowheads="1"/>
          </p:cNvSpPr>
          <p:nvPr/>
        </p:nvSpPr>
        <p:spPr bwMode="auto">
          <a:xfrm>
            <a:off x="1656478" y="174065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6" descr="Inline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Inline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605" y="1966375"/>
            <a:ext cx="7184873" cy="4200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670416"/>
      </p:ext>
    </p:extLst>
  </p:cSld>
  <p:clrMapOvr>
    <a:masterClrMapping/>
  </p:clrMapOvr>
  <p:transition>
    <p:strips dir="rd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804095"/>
            <a:ext cx="7665534" cy="4760477"/>
          </a:xfrm>
        </p:spPr>
        <p:txBody>
          <a:bodyPr/>
          <a:lstStyle/>
          <a:p>
            <a:pPr lvl="1"/>
            <a:r>
              <a:rPr lang="en-US" sz="4000" b="1" dirty="0">
                <a:effectLst/>
              </a:rPr>
              <a:t>Questions or Comments?</a:t>
            </a:r>
          </a:p>
          <a:p>
            <a:pPr lvl="1"/>
            <a:endParaRPr lang="en-US" sz="4000" b="1" dirty="0">
              <a:effectLst/>
            </a:endParaRPr>
          </a:p>
          <a:p>
            <a:pPr lvl="1"/>
            <a:r>
              <a:rPr lang="en-US" sz="4000" b="1" dirty="0">
                <a:effectLst/>
              </a:rPr>
              <a:t>Adjournment</a:t>
            </a:r>
          </a:p>
          <a:p>
            <a:pPr lvl="1"/>
            <a:endParaRPr lang="en-US" sz="4000" b="1" dirty="0">
              <a:effectLst/>
            </a:endParaRPr>
          </a:p>
          <a:p>
            <a:pPr lvl="1"/>
            <a:r>
              <a:rPr lang="en-US" sz="4000" b="1" dirty="0">
                <a:effectLst/>
              </a:rPr>
              <a:t>Closing Prayer</a:t>
            </a:r>
          </a:p>
          <a:p>
            <a:pPr lvl="1"/>
            <a:endParaRPr lang="en-US" sz="4000" b="1" dirty="0">
              <a:effectLst/>
            </a:endParaRPr>
          </a:p>
          <a:p>
            <a:pPr marL="914400" lvl="2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2487501"/>
      </p:ext>
    </p:extLst>
  </p:cSld>
  <p:clrMapOvr>
    <a:masterClrMapping/>
  </p:clrMapOvr>
  <p:transition>
    <p:strips dir="r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Priest’s Report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5006262"/>
      </p:ext>
    </p:extLst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941696" y="2526374"/>
            <a:ext cx="7315200" cy="1200329"/>
          </a:xfrm>
        </p:spPr>
        <p:txBody>
          <a:bodyPr/>
          <a:lstStyle/>
          <a:p>
            <a:pPr lvl="0"/>
            <a:r>
              <a:rPr lang="en-US" u="sng" dirty="0">
                <a:effectLst/>
              </a:rPr>
              <a:t>President’s Report</a:t>
            </a:r>
            <a:br>
              <a:rPr lang="en-US" u="sng" dirty="0">
                <a:effectLst/>
              </a:rPr>
            </a:br>
            <a:endParaRPr lang="en-US" sz="3200" i="1" u="sng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8375653"/>
      </p:ext>
    </p:extLst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62901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Vision Statement </a:t>
            </a:r>
          </a:p>
          <a:p>
            <a:pPr marL="457200" lvl="1" indent="0">
              <a:buNone/>
            </a:pPr>
            <a:endParaRPr lang="en-US" i="1" dirty="0">
              <a:effectLst/>
            </a:endParaRP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To be a flourishing Orthodox </a:t>
            </a: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Christian Church, welcoming all with</a:t>
            </a:r>
          </a:p>
          <a:p>
            <a:pPr marL="457200" lvl="1" indent="0">
              <a:buNone/>
            </a:pPr>
            <a:r>
              <a:rPr lang="en-US" sz="3200" i="1" dirty="0">
                <a:effectLst/>
              </a:rPr>
              <a:t>faith, love, and charity.</a:t>
            </a:r>
            <a:endParaRPr lang="en-US" sz="3200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21680081"/>
      </p:ext>
    </p:extLst>
  </p:cSld>
  <p:clrMapOvr>
    <a:masterClrMapping/>
  </p:clrMapOvr>
  <p:transition>
    <p:strips dir="r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62901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Mission Statement </a:t>
            </a:r>
          </a:p>
          <a:p>
            <a:pPr marL="457200" lvl="1" indent="0">
              <a:buNone/>
            </a:pPr>
            <a:endParaRPr lang="en-US" i="1" dirty="0">
              <a:effectLst/>
            </a:endParaRPr>
          </a:p>
          <a:p>
            <a:pPr marL="0" indent="0">
              <a:buNone/>
            </a:pPr>
            <a:r>
              <a:rPr lang="en-US" i="1" dirty="0">
                <a:effectLst/>
              </a:rPr>
              <a:t>We change the lives of all,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by nourishing the faith,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inspiring charitable acts,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communicating with grace, and </a:t>
            </a:r>
          </a:p>
          <a:p>
            <a:pPr marL="0" indent="0">
              <a:buNone/>
            </a:pPr>
            <a:r>
              <a:rPr lang="en-US" i="1" dirty="0">
                <a:effectLst/>
              </a:rPr>
              <a:t>embracing our community.  </a:t>
            </a: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2216931"/>
      </p:ext>
    </p:extLst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2166" y="-202448"/>
            <a:ext cx="7939668" cy="1143000"/>
          </a:xfrm>
        </p:spPr>
        <p:txBody>
          <a:bodyPr/>
          <a:lstStyle/>
          <a:p>
            <a:r>
              <a:rPr lang="en-US" sz="2400" u="sng" dirty="0"/>
              <a:t>St. Demetrios 2024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6300" y="1435606"/>
            <a:ext cx="7391400" cy="4760477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2800" b="1" dirty="0">
                <a:effectLst/>
              </a:rPr>
              <a:t>Parish Goal #1</a:t>
            </a:r>
          </a:p>
          <a:p>
            <a:pPr marL="0" indent="0" algn="ctr">
              <a:buNone/>
            </a:pPr>
            <a:r>
              <a:rPr lang="en-US" sz="2800" b="1" i="1" dirty="0">
                <a:effectLst/>
              </a:rPr>
              <a:t>Grow attendance through ministry participation and stewardship.</a:t>
            </a:r>
          </a:p>
          <a:p>
            <a:pPr marL="0" indent="0" algn="ctr">
              <a:buNone/>
            </a:pPr>
            <a:endParaRPr lang="en-US" sz="2800" dirty="0">
              <a:effectLst/>
            </a:endParaRPr>
          </a:p>
          <a:p>
            <a:r>
              <a:rPr lang="en-US" sz="2400" dirty="0">
                <a:effectLst/>
              </a:rPr>
              <a:t>Increase to 250 steward families by January 2024. We currently have 216 steward families thru 2023.  </a:t>
            </a:r>
          </a:p>
          <a:p>
            <a:r>
              <a:rPr lang="en-US" sz="2400" u="sng" dirty="0">
                <a:effectLst/>
              </a:rPr>
              <a:t>Proposed change</a:t>
            </a:r>
            <a:r>
              <a:rPr lang="en-US" sz="2400" dirty="0">
                <a:effectLst/>
              </a:rPr>
              <a:t>: Increase to 300 steward families by January 1, 2026.  </a:t>
            </a:r>
          </a:p>
          <a:p>
            <a:r>
              <a:rPr lang="en-US" sz="2400" dirty="0">
                <a:effectLst/>
              </a:rPr>
              <a:t>Increase ministry participation by 10%.</a:t>
            </a:r>
          </a:p>
          <a:p>
            <a:r>
              <a:rPr lang="en-US" sz="2400" dirty="0">
                <a:effectLst/>
              </a:rPr>
              <a:t>Used the Stewardship Ambassadors team to reach out to families that have not been active since 2022.</a:t>
            </a: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  <a:p>
            <a:pPr marL="457200" lvl="1" indent="0">
              <a:buNone/>
            </a:pP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0884694"/>
      </p:ext>
    </p:extLst>
  </p:cSld>
  <p:clrMapOvr>
    <a:masterClrMapping/>
  </p:clrMapOvr>
  <p:transition>
    <p:strips dir="rd"/>
  </p:transition>
</p:sld>
</file>

<file path=ppt/theme/theme1.xml><?xml version="1.0" encoding="utf-8"?>
<a:theme xmlns:a="http://schemas.openxmlformats.org/drawingml/2006/main" name="Archdiocese Design Template">
  <a:themeElements>
    <a:clrScheme name="GOA_template_04 15">
      <a:dk1>
        <a:srgbClr val="5D0100"/>
      </a:dk1>
      <a:lt1>
        <a:srgbClr val="800000"/>
      </a:lt1>
      <a:dk2>
        <a:srgbClr val="DFD293"/>
      </a:dk2>
      <a:lt2>
        <a:srgbClr val="5D0100"/>
      </a:lt2>
      <a:accent1>
        <a:srgbClr val="FFF4A0"/>
      </a:accent1>
      <a:accent2>
        <a:srgbClr val="B60E1E"/>
      </a:accent2>
      <a:accent3>
        <a:srgbClr val="C0AAAA"/>
      </a:accent3>
      <a:accent4>
        <a:srgbClr val="4E0100"/>
      </a:accent4>
      <a:accent5>
        <a:srgbClr val="FFF8CD"/>
      </a:accent5>
      <a:accent6>
        <a:srgbClr val="A50C1A"/>
      </a:accent6>
      <a:hlink>
        <a:srgbClr val="B9000A"/>
      </a:hlink>
      <a:folHlink>
        <a:srgbClr val="FFB400"/>
      </a:folHlink>
    </a:clrScheme>
    <a:fontScheme name="GOA_template_04">
      <a:majorFont>
        <a:latin typeface="RequiemDisplay-HTF-SmallCaps"/>
        <a:ea typeface=""/>
        <a:cs typeface=""/>
      </a:majorFont>
      <a:minorFont>
        <a:latin typeface="Helvetica Neu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GOA_template_04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OA_template_04 13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FFFF99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14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0600B9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OA_template_04 15">
        <a:dk1>
          <a:srgbClr val="5D0100"/>
        </a:dk1>
        <a:lt1>
          <a:srgbClr val="800000"/>
        </a:lt1>
        <a:dk2>
          <a:srgbClr val="DFD293"/>
        </a:dk2>
        <a:lt2>
          <a:srgbClr val="5D0100"/>
        </a:lt2>
        <a:accent1>
          <a:srgbClr val="FFF4A0"/>
        </a:accent1>
        <a:accent2>
          <a:srgbClr val="B60E1E"/>
        </a:accent2>
        <a:accent3>
          <a:srgbClr val="C0AAAA"/>
        </a:accent3>
        <a:accent4>
          <a:srgbClr val="4E0100"/>
        </a:accent4>
        <a:accent5>
          <a:srgbClr val="FFF8CD"/>
        </a:accent5>
        <a:accent6>
          <a:srgbClr val="A50C1A"/>
        </a:accent6>
        <a:hlink>
          <a:srgbClr val="B9000A"/>
        </a:hlink>
        <a:folHlink>
          <a:srgbClr val="FFB4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46803</TotalTime>
  <Words>2054</Words>
  <Application>Microsoft Office PowerPoint</Application>
  <PresentationFormat>On-screen Show (4:3)</PresentationFormat>
  <Paragraphs>633</Paragraphs>
  <Slides>45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Helvetica Neue</vt:lpstr>
      <vt:lpstr>RequiemDisplay-HTF-SmallCaps</vt:lpstr>
      <vt:lpstr>Times</vt:lpstr>
      <vt:lpstr>Wingdings</vt:lpstr>
      <vt:lpstr>Archdiocese Design Template</vt:lpstr>
      <vt:lpstr>St. Demetrios  General Assembly April 14, 2024  </vt:lpstr>
      <vt:lpstr>St. Demetrios 2024 </vt:lpstr>
      <vt:lpstr>St. Demetrios 2024 </vt:lpstr>
      <vt:lpstr>St. Demetrios 2024 </vt:lpstr>
      <vt:lpstr>Priest’s Report </vt:lpstr>
      <vt:lpstr>President’s Report </vt:lpstr>
      <vt:lpstr>St. Demetrios 2024 </vt:lpstr>
      <vt:lpstr>St. Demetrios 2024 </vt:lpstr>
      <vt:lpstr>St. Demetrios 2024 </vt:lpstr>
      <vt:lpstr>St. Demetrios 2024 </vt:lpstr>
      <vt:lpstr>St. Demetrios 2024 </vt:lpstr>
      <vt:lpstr>St. Demetrios 2024 </vt:lpstr>
      <vt:lpstr>St. Demetrios 2024</vt:lpstr>
      <vt:lpstr>St. Demetrios 2024 </vt:lpstr>
      <vt:lpstr>Treasurer’s Report </vt:lpstr>
      <vt:lpstr>PowerPoint Presentation</vt:lpstr>
      <vt:lpstr>PowerPoint Presentation</vt:lpstr>
      <vt:lpstr>PowerPoint Presentation</vt:lpstr>
      <vt:lpstr>Parish Growth &amp; Stewardship Committee Report </vt:lpstr>
      <vt:lpstr>St. Demetrios 2024 </vt:lpstr>
      <vt:lpstr>St. Demetrios 2024 </vt:lpstr>
      <vt:lpstr>St. Demetrios 2024 </vt:lpstr>
      <vt:lpstr>Hospitality Committee </vt:lpstr>
      <vt:lpstr>St. Demetrios 2024</vt:lpstr>
      <vt:lpstr>Youth Ministries </vt:lpstr>
      <vt:lpstr>St. Demetrios 2024</vt:lpstr>
      <vt:lpstr>Festival Committee </vt:lpstr>
      <vt:lpstr>St. Demetrios 2024 </vt:lpstr>
      <vt:lpstr>St. Demetrios 2024</vt:lpstr>
      <vt:lpstr>Operations Committee </vt:lpstr>
      <vt:lpstr>St. Demetrios 2024</vt:lpstr>
      <vt:lpstr>St. Demetrios 2024</vt:lpstr>
      <vt:lpstr>St. Demetrios 2024</vt:lpstr>
      <vt:lpstr>St. Demetrios 2024</vt:lpstr>
      <vt:lpstr>St. Demetrios 2024</vt:lpstr>
      <vt:lpstr>St. Demetrios 2024</vt:lpstr>
      <vt:lpstr>Audit Committee </vt:lpstr>
      <vt:lpstr>St. Demetrios 2024</vt:lpstr>
      <vt:lpstr>St. Demetrios 2024</vt:lpstr>
      <vt:lpstr>Other Old Business </vt:lpstr>
      <vt:lpstr>St. Demetrios 2024 </vt:lpstr>
      <vt:lpstr>New Business </vt:lpstr>
      <vt:lpstr>St. Demetrios 2024 </vt:lpstr>
      <vt:lpstr>New Business Solar Panels</vt:lpstr>
      <vt:lpstr>St. Demetrios 2024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 Goal  #1</dc:title>
  <dc:creator>wbmarian</dc:creator>
  <cp:lastModifiedBy>Office Administrator</cp:lastModifiedBy>
  <cp:revision>489</cp:revision>
  <cp:lastPrinted>2024-04-14T04:17:43Z</cp:lastPrinted>
  <dcterms:modified xsi:type="dcterms:W3CDTF">2024-09-27T18:10:55Z</dcterms:modified>
</cp:coreProperties>
</file>