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442" r:id="rId2"/>
    <p:sldId id="491" r:id="rId3"/>
    <p:sldId id="525" r:id="rId4"/>
    <p:sldId id="533" r:id="rId5"/>
    <p:sldId id="528" r:id="rId6"/>
    <p:sldId id="493" r:id="rId7"/>
    <p:sldId id="575" r:id="rId8"/>
    <p:sldId id="576" r:id="rId9"/>
    <p:sldId id="577" r:id="rId10"/>
    <p:sldId id="578" r:id="rId11"/>
    <p:sldId id="579" r:id="rId12"/>
    <p:sldId id="581" r:id="rId13"/>
    <p:sldId id="580" r:id="rId14"/>
    <p:sldId id="526" r:id="rId15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B5ADF9-8977-4443-9E6F-217213EC8F81}">
          <p14:sldIdLst>
            <p14:sldId id="442"/>
            <p14:sldId id="491"/>
            <p14:sldId id="525"/>
            <p14:sldId id="533"/>
            <p14:sldId id="528"/>
            <p14:sldId id="493"/>
            <p14:sldId id="575"/>
            <p14:sldId id="576"/>
            <p14:sldId id="577"/>
            <p14:sldId id="578"/>
            <p14:sldId id="579"/>
            <p14:sldId id="581"/>
            <p14:sldId id="580"/>
            <p14:sldId id="5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000"/>
    <a:srgbClr val="FFFFFF"/>
    <a:srgbClr val="FFFFCC"/>
    <a:srgbClr val="339933"/>
    <a:srgbClr val="FFFF66"/>
    <a:srgbClr val="FFCC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774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702" y="1"/>
            <a:ext cx="307677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endParaRPr lang="en-US" dirty="0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733"/>
            <a:ext cx="3076774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702" y="8918733"/>
            <a:ext cx="3076773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fld id="{E9ED67B6-09AE-4335-80A9-8D89A8B41EC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774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702" y="1"/>
            <a:ext cx="307677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704850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711" y="4460168"/>
            <a:ext cx="5211055" cy="4222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8733"/>
            <a:ext cx="3076774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702" y="8918733"/>
            <a:ext cx="3076773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fld id="{82A7BC47-530E-4A3A-B4DB-F19F6523231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3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33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43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12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29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64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08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49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27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45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5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15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6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083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7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130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08668" y="957263"/>
            <a:ext cx="7315200" cy="1311275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10152" cy="688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48" y="1"/>
            <a:ext cx="710152" cy="688156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703720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619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3619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5753117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8134310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146712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0338465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" t="5911" r="-151" b="-105"/>
          <a:stretch>
            <a:fillRect/>
          </a:stretch>
        </p:blipFill>
        <p:spPr bwMode="auto">
          <a:xfrm>
            <a:off x="0" y="541020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66429" y="633948"/>
            <a:ext cx="6324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00" y="2186233"/>
            <a:ext cx="7391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10152" cy="688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48" y="1"/>
            <a:ext cx="710152" cy="6881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68" r:id="rId4"/>
    <p:sldLayoutId id="2147483669" r:id="rId5"/>
    <p:sldLayoutId id="2147483671" r:id="rId6"/>
  </p:sldLayoutIdLst>
  <p:transition>
    <p:strips dir="rd"/>
  </p:transition>
  <p:hf sldNum="0" hdr="0" dt="0"/>
  <p:txStyles>
    <p:titleStyle>
      <a:lvl1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6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2pPr>
      <a:lvl3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3pPr>
      <a:lvl4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4pPr>
      <a:lvl5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5pPr>
      <a:lvl6pPr marL="4572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6pPr>
      <a:lvl7pPr marL="9144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7pPr>
      <a:lvl8pPr marL="13716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8pPr>
      <a:lvl9pPr marL="18288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218598"/>
            <a:ext cx="7315200" cy="1815882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St. Demetrios 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General Assembly</a:t>
            </a:r>
            <a:br>
              <a:rPr lang="en-US" dirty="0">
                <a:effectLst/>
              </a:rPr>
            </a:br>
            <a:r>
              <a:rPr lang="en-US" sz="3200" i="1" dirty="0">
                <a:effectLst/>
              </a:rPr>
              <a:t>September 1, 2024  </a:t>
            </a:r>
          </a:p>
        </p:txBody>
      </p:sp>
    </p:spTree>
    <p:extLst>
      <p:ext uri="{BB962C8B-B14F-4D97-AF65-F5344CB8AC3E}">
        <p14:creationId xmlns:p14="http://schemas.microsoft.com/office/powerpoint/2010/main" val="3835314746"/>
      </p:ext>
    </p:extLst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Dome Repair Costs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EIFS cost: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Kole</a:t>
            </a:r>
            <a:r>
              <a:rPr lang="en-US" dirty="0"/>
              <a:t> Construction - $247,000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Masonry cost: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 Masonry - $179,500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Consulting cost: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InSpec</a:t>
            </a:r>
            <a:r>
              <a:rPr lang="en-US" dirty="0">
                <a:effectLst/>
              </a:rPr>
              <a:t> - $29,750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Total estimated costs - $456,250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Contingency added - $43,750 (9.6%)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Proposal to limit project to $500,000</a:t>
            </a:r>
          </a:p>
        </p:txBody>
      </p:sp>
    </p:spTree>
    <p:extLst>
      <p:ext uri="{BB962C8B-B14F-4D97-AF65-F5344CB8AC3E}">
        <p14:creationId xmlns:p14="http://schemas.microsoft.com/office/powerpoint/2010/main" val="2403921000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Paying for the Project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Restricted money remaining from Pepper Settlement - $75,000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Restricted money from </a:t>
            </a:r>
            <a:r>
              <a:rPr lang="en-US" dirty="0" err="1">
                <a:effectLst/>
              </a:rPr>
              <a:t>Anest</a:t>
            </a:r>
            <a:r>
              <a:rPr lang="en-US" dirty="0">
                <a:effectLst/>
              </a:rPr>
              <a:t> donation - $210,000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Restricted money from Anonymous donation - $300,000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Total available funds - $585,000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No money will be used from the General Operating Account.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Any remaining money will stay in the Restricted Account to be used per the donors’ instructions.</a:t>
            </a:r>
          </a:p>
        </p:txBody>
      </p:sp>
    </p:spTree>
    <p:extLst>
      <p:ext uri="{BB962C8B-B14F-4D97-AF65-F5344CB8AC3E}">
        <p14:creationId xmlns:p14="http://schemas.microsoft.com/office/powerpoint/2010/main" val="430978547"/>
      </p:ext>
    </p:extLst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Next 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will submit the project information to the Metropolis Building Projects &amp; Architectural (BPA) Committee for their approval.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His Eminence Metropolitan Nathaniel will then have to give his final approval to begin the project.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Begin the project in September with an expectation to finish the project by the end of November.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41896"/>
      </p:ext>
    </p:extLst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Proposal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will contract with </a:t>
            </a:r>
            <a:r>
              <a:rPr lang="en-US" dirty="0" err="1">
                <a:effectLst/>
              </a:rPr>
              <a:t>InSpec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Kole</a:t>
            </a:r>
            <a:r>
              <a:rPr lang="en-US" dirty="0">
                <a:effectLst/>
              </a:rPr>
              <a:t> Construction, and ALL Masonry to complete the EIFS and masonry project around the dome at a cost not to exceed $500,000.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73138"/>
      </p:ext>
    </p:extLst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804095"/>
            <a:ext cx="7665534" cy="4760477"/>
          </a:xfrm>
        </p:spPr>
        <p:txBody>
          <a:bodyPr/>
          <a:lstStyle/>
          <a:p>
            <a:pPr lvl="1"/>
            <a:r>
              <a:rPr lang="en-US" sz="4000" b="1" dirty="0">
                <a:effectLst/>
              </a:rPr>
              <a:t>Questions or Comments?</a:t>
            </a:r>
          </a:p>
          <a:p>
            <a:pPr lvl="1"/>
            <a:endParaRPr lang="en-US" sz="4000" b="1" dirty="0">
              <a:effectLst/>
            </a:endParaRPr>
          </a:p>
          <a:p>
            <a:pPr lvl="1"/>
            <a:r>
              <a:rPr lang="en-US" sz="4000" b="1" dirty="0">
                <a:effectLst/>
              </a:rPr>
              <a:t>Adjournment</a:t>
            </a:r>
          </a:p>
          <a:p>
            <a:pPr lvl="1"/>
            <a:endParaRPr lang="en-US" sz="4000" b="1" dirty="0">
              <a:effectLst/>
            </a:endParaRPr>
          </a:p>
          <a:p>
            <a:pPr lvl="1"/>
            <a:r>
              <a:rPr lang="en-US" sz="4000" b="1" dirty="0">
                <a:effectLst/>
              </a:rPr>
              <a:t>Closing Prayer</a:t>
            </a:r>
          </a:p>
          <a:p>
            <a:pPr lvl="1"/>
            <a:endParaRPr lang="en-US" sz="4000" b="1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2487501"/>
      </p:ext>
    </p:extLst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838372"/>
            <a:ext cx="7391400" cy="5073031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General Assembly Agenda</a:t>
            </a:r>
          </a:p>
          <a:p>
            <a:pPr marL="0" lvl="0" indent="0" algn="ctr">
              <a:buNone/>
            </a:pPr>
            <a:endParaRPr lang="en-US" sz="2800" b="1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Opening Prayer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Election of Assembly Chairperson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Election of Assembly Secretary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Approval of previous GA (4/14/24)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Dome Repair Project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Questions and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Adjournment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Closing Prayer</a:t>
            </a: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0113832"/>
      </p:ext>
    </p:extLst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626675"/>
            <a:ext cx="7391400" cy="4760477"/>
          </a:xfrm>
        </p:spPr>
        <p:txBody>
          <a:bodyPr/>
          <a:lstStyle/>
          <a:p>
            <a:pPr lvl="1"/>
            <a:r>
              <a:rPr lang="en-US" sz="3200" b="1" dirty="0">
                <a:effectLst/>
              </a:rPr>
              <a:t>Opening Prayer</a:t>
            </a:r>
          </a:p>
          <a:p>
            <a:pPr lvl="1"/>
            <a:r>
              <a:rPr lang="en-US" sz="3200" b="1" dirty="0">
                <a:effectLst/>
              </a:rPr>
              <a:t>Election of Assembly Chairperson</a:t>
            </a:r>
          </a:p>
          <a:p>
            <a:pPr lvl="1"/>
            <a:r>
              <a:rPr lang="en-US" sz="3200" b="1" dirty="0">
                <a:effectLst/>
              </a:rPr>
              <a:t>Election of Assembly Secretary</a:t>
            </a:r>
          </a:p>
          <a:p>
            <a:pPr lvl="1"/>
            <a:r>
              <a:rPr lang="en-US" sz="3200" b="1" dirty="0">
                <a:effectLst/>
              </a:rPr>
              <a:t>Approval of previous GA (4/14/24) minutes</a:t>
            </a:r>
            <a:endParaRPr lang="en-US" sz="2400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36268"/>
      </p:ext>
    </p:extLst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62901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Vision Statement </a:t>
            </a:r>
          </a:p>
          <a:p>
            <a:pPr marL="457200" lvl="1" indent="0">
              <a:buNone/>
            </a:pPr>
            <a:endParaRPr lang="en-US" i="1" dirty="0">
              <a:effectLst/>
            </a:endParaRP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To be a flourishing Orthodox </a:t>
            </a: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Christian Church, welcoming all with</a:t>
            </a: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faith, love, and charity.</a:t>
            </a:r>
            <a:endParaRPr lang="en-US" sz="32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1680081"/>
      </p:ext>
    </p:extLst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Dome Project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006262"/>
      </p:ext>
    </p:extLst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Roof History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Church and Hall built in 2008 using ceramic roof tiles.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After continuous roof leaking issues, we determined that the roof was installed incorrectly and sued Pepper Construction.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2015 settlement had Pepper give us $225,000 and waive $127,000 owed on final bill.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Roof replaced using asphalt shingles solving the most serious problems.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6136135"/>
      </p:ext>
    </p:extLst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Dome Issue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Some leaks still occurring and we believe it is from the area around the dome and windows.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hire building enclosure consultants (</a:t>
            </a:r>
            <a:r>
              <a:rPr lang="en-US" dirty="0" err="1">
                <a:effectLst/>
              </a:rPr>
              <a:t>InSpec</a:t>
            </a:r>
            <a:r>
              <a:rPr lang="en-US" dirty="0">
                <a:effectLst/>
              </a:rPr>
              <a:t>) to find the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effectLst/>
              </a:rPr>
              <a:t>InSpec</a:t>
            </a:r>
            <a:r>
              <a:rPr lang="en-US" dirty="0">
                <a:effectLst/>
              </a:rPr>
              <a:t> determines that the problem is under the windows. The area is in the Exterior Insulation and Finishing System (EIFS) and the masonry under the windows.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effectLst/>
              </a:rPr>
              <a:t>InSpec</a:t>
            </a:r>
            <a:r>
              <a:rPr lang="en-US" dirty="0">
                <a:effectLst/>
              </a:rPr>
              <a:t> has created plans to fix the EIFS and masonry problems.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5839244"/>
      </p:ext>
    </p:extLst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Dome Solution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will hire contractors to remove the existing EIFS and stone masonry under the windows.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The EIFS contractor will replace the defective material with a synthetic option.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The masonry contractor will replace the stones under the windows, sealing the area. 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8855447"/>
      </p:ext>
    </p:extLst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370096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Dome Repair Bids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EIFS bids: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Kole</a:t>
            </a:r>
            <a:r>
              <a:rPr lang="en-US" dirty="0"/>
              <a:t> Construction - $247,000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EIFS Specialties - $390,700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Masonry bids: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 Masonry - $179,500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Basic Brothers - $255,000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The PC recommends that we accept </a:t>
            </a:r>
            <a:r>
              <a:rPr lang="en-US" dirty="0" err="1">
                <a:effectLst/>
              </a:rPr>
              <a:t>Kole</a:t>
            </a:r>
            <a:r>
              <a:rPr lang="en-US" dirty="0">
                <a:effectLst/>
              </a:rPr>
              <a:t> Construction and ALL Masonry bids to fix the dome problem.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2541219"/>
      </p:ext>
    </p:extLst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Archdiocese Design Template">
  <a:themeElements>
    <a:clrScheme name="GOA_template_04 15">
      <a:dk1>
        <a:srgbClr val="5D0100"/>
      </a:dk1>
      <a:lt1>
        <a:srgbClr val="800000"/>
      </a:lt1>
      <a:dk2>
        <a:srgbClr val="DFD293"/>
      </a:dk2>
      <a:lt2>
        <a:srgbClr val="5D0100"/>
      </a:lt2>
      <a:accent1>
        <a:srgbClr val="FFF4A0"/>
      </a:accent1>
      <a:accent2>
        <a:srgbClr val="B60E1E"/>
      </a:accent2>
      <a:accent3>
        <a:srgbClr val="C0AAAA"/>
      </a:accent3>
      <a:accent4>
        <a:srgbClr val="4E0100"/>
      </a:accent4>
      <a:accent5>
        <a:srgbClr val="FFF8CD"/>
      </a:accent5>
      <a:accent6>
        <a:srgbClr val="A50C1A"/>
      </a:accent6>
      <a:hlink>
        <a:srgbClr val="B9000A"/>
      </a:hlink>
      <a:folHlink>
        <a:srgbClr val="FFB400"/>
      </a:folHlink>
    </a:clrScheme>
    <a:fontScheme name="GOA_template_04">
      <a:majorFont>
        <a:latin typeface="RequiemDisplay-HTF-SmallCaps"/>
        <a:ea typeface=""/>
        <a:cs typeface=""/>
      </a:majorFont>
      <a:minorFont>
        <a:latin typeface="Helvetica Ne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GOA_template_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3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FFFF99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14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0600B9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15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B9000A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46923</TotalTime>
  <Words>566</Words>
  <Application>Microsoft Office PowerPoint</Application>
  <PresentationFormat>On-screen Show (4:3)</PresentationFormat>
  <Paragraphs>85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Helvetica Neue</vt:lpstr>
      <vt:lpstr>RequiemDisplay-HTF-SmallCaps</vt:lpstr>
      <vt:lpstr>Times</vt:lpstr>
      <vt:lpstr>Archdiocese Design Template</vt:lpstr>
      <vt:lpstr>St. Demetrios  General Assembly September 1, 2024  </vt:lpstr>
      <vt:lpstr>St. Demetrios 2024 </vt:lpstr>
      <vt:lpstr>St. Demetrios 2024 </vt:lpstr>
      <vt:lpstr>St. Demetrios 2024 </vt:lpstr>
      <vt:lpstr>Dome Project </vt:lpstr>
      <vt:lpstr>St. Demetrios 2024</vt:lpstr>
      <vt:lpstr>St. Demetrios 2024</vt:lpstr>
      <vt:lpstr>St. Demetrios 2024</vt:lpstr>
      <vt:lpstr>St. Demetrios 2024</vt:lpstr>
      <vt:lpstr>St. Demetrios 2024</vt:lpstr>
      <vt:lpstr>St. Demetrios 2024</vt:lpstr>
      <vt:lpstr>St. Demetrios 2024</vt:lpstr>
      <vt:lpstr>St. Demetrios 2024</vt:lpstr>
      <vt:lpstr>St. Demetrios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 Goal  #1</dc:title>
  <dc:creator>wbmarian</dc:creator>
  <cp:lastModifiedBy>Office Administrator</cp:lastModifiedBy>
  <cp:revision>501</cp:revision>
  <cp:lastPrinted>2024-04-14T04:17:43Z</cp:lastPrinted>
  <dcterms:modified xsi:type="dcterms:W3CDTF">2024-09-27T18:10:29Z</dcterms:modified>
</cp:coreProperties>
</file>